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heme/themeOverride1.xml" ContentType="application/vnd.openxmlformats-officedocument.themeOverride+xml"/>
  <Override PartName="/ppt/theme/themeOverride2.xml" ContentType="application/vnd.openxmlformats-officedocument.themeOverr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66" r:id="rId3"/>
    <p:sldId id="267" r:id="rId4"/>
    <p:sldId id="258" r:id="rId5"/>
    <p:sldId id="273" r:id="rId6"/>
    <p:sldId id="259" r:id="rId7"/>
    <p:sldId id="305" r:id="rId8"/>
    <p:sldId id="310" r:id="rId9"/>
    <p:sldId id="300" r:id="rId10"/>
    <p:sldId id="302" r:id="rId11"/>
    <p:sldId id="306" r:id="rId12"/>
    <p:sldId id="290" r:id="rId13"/>
    <p:sldId id="274" r:id="rId14"/>
    <p:sldId id="308" r:id="rId15"/>
    <p:sldId id="260" r:id="rId16"/>
    <p:sldId id="279" r:id="rId17"/>
    <p:sldId id="262" r:id="rId18"/>
    <p:sldId id="282" r:id="rId19"/>
    <p:sldId id="263" r:id="rId20"/>
    <p:sldId id="283" r:id="rId21"/>
    <p:sldId id="271" r:id="rId22"/>
    <p:sldId id="284" r:id="rId23"/>
    <p:sldId id="285" r:id="rId24"/>
    <p:sldId id="286" r:id="rId25"/>
    <p:sldId id="265" r:id="rId26"/>
    <p:sldId id="289"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83A1958-DE1E-0F23-F9AB-A04DB1409A3F}" v="7" dt="2023-12-07T20:47:37.918"/>
    <p1510:client id="{0D5CA333-5FD6-E4DF-D6FF-704285AC0EB0}" v="143" dt="2023-12-06T23:34:00.101"/>
    <p1510:client id="{2E290906-C5E3-A353-685E-657F5B95FF07}" v="272" dt="2023-12-07T22:34:14.522"/>
    <p1510:client id="{5702964C-7FAB-6613-8F01-8F1E83759103}" v="18" dt="2023-12-07T20:16:51.549"/>
    <p1510:client id="{62A444B0-35A9-ADAB-260A-51FD6970AB4C}" v="5" dt="2023-12-07T00:05:55.054"/>
    <p1510:client id="{64B137A8-6AF4-F9B9-D431-85D8F2C562E8}" v="1" dt="2023-12-07T16:02:06.413"/>
    <p1510:client id="{6F3BC662-91D4-3B58-6D31-0E13E465D4DD}" v="13" dt="2023-12-07T22:37:33.311"/>
    <p1510:client id="{7D8E9D3A-140D-44D4-8442-0071370728F5}" v="2" dt="2023-12-07T04:05:54.816"/>
    <p1510:client id="{9E89314B-CB08-EDFB-3F67-2FEB6E008540}" v="228" dt="2023-12-07T22:36:17.854"/>
    <p1510:client id="{A1DCC6AD-E824-6871-EE35-66823A5A3BAC}" v="237" dt="2023-12-06T23:14:27.731"/>
    <p1510:client id="{E1A7FFB2-E87A-74EB-223C-66379F13E2F5}" v="290" dt="2023-12-07T21:38:00.79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vertBarState="minimized" horzBarState="maximized">
    <p:restoredLeft sz="0" autoAdjust="0"/>
    <p:restoredTop sz="95033" autoAdjust="0"/>
  </p:normalViewPr>
  <p:slideViewPr>
    <p:cSldViewPr snapToGrid="0">
      <p:cViewPr varScale="1">
        <p:scale>
          <a:sx n="79" d="100"/>
          <a:sy n="79" d="100"/>
        </p:scale>
        <p:origin x="1195"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2724B93-EF2C-4B26-816E-59DF704821FA}" type="doc">
      <dgm:prSet loTypeId="urn:microsoft.com/office/officeart/2005/8/layout/hProcess9" loCatId="process" qsTypeId="urn:microsoft.com/office/officeart/2005/8/quickstyle/simple4" qsCatId="simple" csTypeId="urn:microsoft.com/office/officeart/2005/8/colors/accent1_2" csCatId="accent1" phldr="1"/>
      <dgm:spPr/>
      <dgm:t>
        <a:bodyPr/>
        <a:lstStyle/>
        <a:p>
          <a:endParaRPr lang="en-US"/>
        </a:p>
      </dgm:t>
    </dgm:pt>
    <dgm:pt modelId="{2C16DC86-26F2-417D-95FC-364B2B504C51}">
      <dgm:prSet/>
      <dgm:spPr/>
      <dgm:t>
        <a:bodyPr/>
        <a:lstStyle/>
        <a:p>
          <a:r>
            <a:rPr lang="en-US"/>
            <a:t>Classification –</a:t>
          </a:r>
        </a:p>
        <a:p>
          <a:r>
            <a:rPr lang="en-US"/>
            <a:t>CNN,</a:t>
          </a:r>
        </a:p>
        <a:p>
          <a:r>
            <a:rPr lang="en-US"/>
            <a:t>Transfer Learning.</a:t>
          </a:r>
        </a:p>
        <a:p>
          <a:r>
            <a:rPr lang="en-US"/>
            <a:t>Custom Models </a:t>
          </a:r>
        </a:p>
      </dgm:t>
    </dgm:pt>
    <dgm:pt modelId="{690812D1-616B-4DE3-9292-C6577B263C3A}" type="parTrans" cxnId="{1301E729-B36C-4B63-BBD0-421833338D97}">
      <dgm:prSet/>
      <dgm:spPr/>
      <dgm:t>
        <a:bodyPr/>
        <a:lstStyle/>
        <a:p>
          <a:endParaRPr lang="en-US"/>
        </a:p>
      </dgm:t>
    </dgm:pt>
    <dgm:pt modelId="{63D64BE1-4F73-4105-98BC-7BB8390451C5}" type="sibTrans" cxnId="{1301E729-B36C-4B63-BBD0-421833338D97}">
      <dgm:prSet/>
      <dgm:spPr/>
      <dgm:t>
        <a:bodyPr/>
        <a:lstStyle/>
        <a:p>
          <a:endParaRPr lang="en-US"/>
        </a:p>
      </dgm:t>
    </dgm:pt>
    <dgm:pt modelId="{3A2E2901-99D9-424F-992C-36E88C86B066}">
      <dgm:prSet/>
      <dgm:spPr/>
      <dgm:t>
        <a:bodyPr/>
        <a:lstStyle/>
        <a:p>
          <a:r>
            <a:rPr lang="en-US"/>
            <a:t>Object detection –YOLO</a:t>
          </a:r>
        </a:p>
        <a:p>
          <a:r>
            <a:rPr lang="en-US"/>
            <a:t>Goal - Enhance accuracy of prediction</a:t>
          </a:r>
        </a:p>
      </dgm:t>
    </dgm:pt>
    <dgm:pt modelId="{57C7110A-C6CC-4B8F-8036-2E6DA949F7E3}" type="parTrans" cxnId="{54DC1C84-56C2-4D11-975E-16A85DC7C2EF}">
      <dgm:prSet/>
      <dgm:spPr/>
      <dgm:t>
        <a:bodyPr/>
        <a:lstStyle/>
        <a:p>
          <a:endParaRPr lang="en-US"/>
        </a:p>
      </dgm:t>
    </dgm:pt>
    <dgm:pt modelId="{DAD54CA4-9C68-41BA-9756-46D164747292}" type="sibTrans" cxnId="{54DC1C84-56C2-4D11-975E-16A85DC7C2EF}">
      <dgm:prSet/>
      <dgm:spPr/>
      <dgm:t>
        <a:bodyPr/>
        <a:lstStyle/>
        <a:p>
          <a:endParaRPr lang="en-US"/>
        </a:p>
      </dgm:t>
    </dgm:pt>
    <dgm:pt modelId="{BB1DB07D-0B4D-42EB-8222-1B618FB17E25}" type="pres">
      <dgm:prSet presAssocID="{B2724B93-EF2C-4B26-816E-59DF704821FA}" presName="CompostProcess" presStyleCnt="0">
        <dgm:presLayoutVars>
          <dgm:dir/>
          <dgm:resizeHandles val="exact"/>
        </dgm:presLayoutVars>
      </dgm:prSet>
      <dgm:spPr/>
    </dgm:pt>
    <dgm:pt modelId="{4036E4C8-3675-4F17-9C31-C572C4372A7D}" type="pres">
      <dgm:prSet presAssocID="{B2724B93-EF2C-4B26-816E-59DF704821FA}" presName="arrow" presStyleLbl="bgShp" presStyleIdx="0" presStyleCnt="1"/>
      <dgm:spPr/>
    </dgm:pt>
    <dgm:pt modelId="{0C0F08D8-B94E-4448-A067-58898B923933}" type="pres">
      <dgm:prSet presAssocID="{B2724B93-EF2C-4B26-816E-59DF704821FA}" presName="linearProcess" presStyleCnt="0"/>
      <dgm:spPr/>
    </dgm:pt>
    <dgm:pt modelId="{649A3319-59FA-4C81-B205-D9B2760BD235}" type="pres">
      <dgm:prSet presAssocID="{2C16DC86-26F2-417D-95FC-364B2B504C51}" presName="textNode" presStyleLbl="node1" presStyleIdx="0" presStyleCnt="2">
        <dgm:presLayoutVars>
          <dgm:bulletEnabled val="1"/>
        </dgm:presLayoutVars>
      </dgm:prSet>
      <dgm:spPr/>
    </dgm:pt>
    <dgm:pt modelId="{63FEC85A-9BC9-425B-B7F1-828939881E05}" type="pres">
      <dgm:prSet presAssocID="{63D64BE1-4F73-4105-98BC-7BB8390451C5}" presName="sibTrans" presStyleCnt="0"/>
      <dgm:spPr/>
    </dgm:pt>
    <dgm:pt modelId="{5B733714-F372-4151-BBBA-092D4B795910}" type="pres">
      <dgm:prSet presAssocID="{3A2E2901-99D9-424F-992C-36E88C86B066}" presName="textNode" presStyleLbl="node1" presStyleIdx="1" presStyleCnt="2">
        <dgm:presLayoutVars>
          <dgm:bulletEnabled val="1"/>
        </dgm:presLayoutVars>
      </dgm:prSet>
      <dgm:spPr/>
    </dgm:pt>
  </dgm:ptLst>
  <dgm:cxnLst>
    <dgm:cxn modelId="{ADC3A620-3AB0-4B11-B110-5CB388EAF8A6}" type="presOf" srcId="{2C16DC86-26F2-417D-95FC-364B2B504C51}" destId="{649A3319-59FA-4C81-B205-D9B2760BD235}" srcOrd="0" destOrd="0" presId="urn:microsoft.com/office/officeart/2005/8/layout/hProcess9"/>
    <dgm:cxn modelId="{EA35CC24-78BE-42D4-AC8D-C29326E07C2E}" type="presOf" srcId="{3A2E2901-99D9-424F-992C-36E88C86B066}" destId="{5B733714-F372-4151-BBBA-092D4B795910}" srcOrd="0" destOrd="0" presId="urn:microsoft.com/office/officeart/2005/8/layout/hProcess9"/>
    <dgm:cxn modelId="{1301E729-B36C-4B63-BBD0-421833338D97}" srcId="{B2724B93-EF2C-4B26-816E-59DF704821FA}" destId="{2C16DC86-26F2-417D-95FC-364B2B504C51}" srcOrd="0" destOrd="0" parTransId="{690812D1-616B-4DE3-9292-C6577B263C3A}" sibTransId="{63D64BE1-4F73-4105-98BC-7BB8390451C5}"/>
    <dgm:cxn modelId="{40F47467-68A3-4818-8E5E-BCE5BFA429C0}" type="presOf" srcId="{B2724B93-EF2C-4B26-816E-59DF704821FA}" destId="{BB1DB07D-0B4D-42EB-8222-1B618FB17E25}" srcOrd="0" destOrd="0" presId="urn:microsoft.com/office/officeart/2005/8/layout/hProcess9"/>
    <dgm:cxn modelId="{54DC1C84-56C2-4D11-975E-16A85DC7C2EF}" srcId="{B2724B93-EF2C-4B26-816E-59DF704821FA}" destId="{3A2E2901-99D9-424F-992C-36E88C86B066}" srcOrd="1" destOrd="0" parTransId="{57C7110A-C6CC-4B8F-8036-2E6DA949F7E3}" sibTransId="{DAD54CA4-9C68-41BA-9756-46D164747292}"/>
    <dgm:cxn modelId="{1A59469D-0061-4C9F-A104-3EEB8FAE2FE7}" type="presParOf" srcId="{BB1DB07D-0B4D-42EB-8222-1B618FB17E25}" destId="{4036E4C8-3675-4F17-9C31-C572C4372A7D}" srcOrd="0" destOrd="0" presId="urn:microsoft.com/office/officeart/2005/8/layout/hProcess9"/>
    <dgm:cxn modelId="{F71D7084-21FD-4F57-B02B-09734ABF4942}" type="presParOf" srcId="{BB1DB07D-0B4D-42EB-8222-1B618FB17E25}" destId="{0C0F08D8-B94E-4448-A067-58898B923933}" srcOrd="1" destOrd="0" presId="urn:microsoft.com/office/officeart/2005/8/layout/hProcess9"/>
    <dgm:cxn modelId="{7FAE4398-56C6-46EB-8737-AB594331705A}" type="presParOf" srcId="{0C0F08D8-B94E-4448-A067-58898B923933}" destId="{649A3319-59FA-4C81-B205-D9B2760BD235}" srcOrd="0" destOrd="0" presId="urn:microsoft.com/office/officeart/2005/8/layout/hProcess9"/>
    <dgm:cxn modelId="{EDC402EC-B017-414A-A3FA-94BF69FA0811}" type="presParOf" srcId="{0C0F08D8-B94E-4448-A067-58898B923933}" destId="{63FEC85A-9BC9-425B-B7F1-828939881E05}" srcOrd="1" destOrd="0" presId="urn:microsoft.com/office/officeart/2005/8/layout/hProcess9"/>
    <dgm:cxn modelId="{02F665AC-9F56-4C0E-A5FB-F32F47EA3299}" type="presParOf" srcId="{0C0F08D8-B94E-4448-A067-58898B923933}" destId="{5B733714-F372-4151-BBBA-092D4B795910}" srcOrd="2"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036E4C8-3675-4F17-9C31-C572C4372A7D}">
      <dsp:nvSpPr>
        <dsp:cNvPr id="0" name=""/>
        <dsp:cNvSpPr/>
      </dsp:nvSpPr>
      <dsp:spPr>
        <a:xfrm>
          <a:off x="500012" y="0"/>
          <a:ext cx="5666808" cy="5453920"/>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649A3319-59FA-4C81-B205-D9B2760BD235}">
      <dsp:nvSpPr>
        <dsp:cNvPr id="0" name=""/>
        <dsp:cNvSpPr/>
      </dsp:nvSpPr>
      <dsp:spPr>
        <a:xfrm>
          <a:off x="30681" y="1636175"/>
          <a:ext cx="3221434" cy="2181568"/>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t>Classification –</a:t>
          </a:r>
        </a:p>
        <a:p>
          <a:pPr marL="0" lvl="0" indent="0" algn="ctr" defTabSz="1066800">
            <a:lnSpc>
              <a:spcPct val="90000"/>
            </a:lnSpc>
            <a:spcBef>
              <a:spcPct val="0"/>
            </a:spcBef>
            <a:spcAft>
              <a:spcPct val="35000"/>
            </a:spcAft>
            <a:buNone/>
          </a:pPr>
          <a:r>
            <a:rPr lang="en-US" sz="2400" kern="1200"/>
            <a:t>CNN,</a:t>
          </a:r>
        </a:p>
        <a:p>
          <a:pPr marL="0" lvl="0" indent="0" algn="ctr" defTabSz="1066800">
            <a:lnSpc>
              <a:spcPct val="90000"/>
            </a:lnSpc>
            <a:spcBef>
              <a:spcPct val="0"/>
            </a:spcBef>
            <a:spcAft>
              <a:spcPct val="35000"/>
            </a:spcAft>
            <a:buNone/>
          </a:pPr>
          <a:r>
            <a:rPr lang="en-US" sz="2400" kern="1200"/>
            <a:t>Transfer Learning.</a:t>
          </a:r>
        </a:p>
        <a:p>
          <a:pPr marL="0" lvl="0" indent="0" algn="ctr" defTabSz="1066800">
            <a:lnSpc>
              <a:spcPct val="90000"/>
            </a:lnSpc>
            <a:spcBef>
              <a:spcPct val="0"/>
            </a:spcBef>
            <a:spcAft>
              <a:spcPct val="35000"/>
            </a:spcAft>
            <a:buNone/>
          </a:pPr>
          <a:r>
            <a:rPr lang="en-US" sz="2400" kern="1200"/>
            <a:t>Custom Models </a:t>
          </a:r>
        </a:p>
      </dsp:txBody>
      <dsp:txXfrm>
        <a:off x="137176" y="1742670"/>
        <a:ext cx="3008444" cy="1968578"/>
      </dsp:txXfrm>
    </dsp:sp>
    <dsp:sp modelId="{5B733714-F372-4151-BBBA-092D4B795910}">
      <dsp:nvSpPr>
        <dsp:cNvPr id="0" name=""/>
        <dsp:cNvSpPr/>
      </dsp:nvSpPr>
      <dsp:spPr>
        <a:xfrm>
          <a:off x="3414717" y="1636175"/>
          <a:ext cx="3221434" cy="2181568"/>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t>Object detection –YOLO</a:t>
          </a:r>
        </a:p>
        <a:p>
          <a:pPr marL="0" lvl="0" indent="0" algn="ctr" defTabSz="1066800">
            <a:lnSpc>
              <a:spcPct val="90000"/>
            </a:lnSpc>
            <a:spcBef>
              <a:spcPct val="0"/>
            </a:spcBef>
            <a:spcAft>
              <a:spcPct val="35000"/>
            </a:spcAft>
            <a:buNone/>
          </a:pPr>
          <a:r>
            <a:rPr lang="en-US" sz="2400" kern="1200"/>
            <a:t>Goal - Enhance accuracy of prediction</a:t>
          </a:r>
        </a:p>
      </dsp:txBody>
      <dsp:txXfrm>
        <a:off x="3521212" y="1742670"/>
        <a:ext cx="3008444" cy="1968578"/>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3/31/2024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3/31/2024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3/31/2024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3/31/2024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3/31/2024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3/31/2024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3/31/2024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3/31/2024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3/31/2024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3/31/2024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3/31/2024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3/31/2024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png"/></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slideLayout" Target="../slideLayouts/slideLayout2.xml"/><Relationship Id="rId1" Type="http://schemas.openxmlformats.org/officeDocument/2006/relationships/themeOverride" Target="../theme/themeOverride2.xml"/><Relationship Id="rId5" Type="http://schemas.openxmlformats.org/officeDocument/2006/relationships/image" Target="../media/image28.png"/><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1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17.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hyperlink" Target="https://ultralytics.com/?ref=blog.roboflow.com"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jpeg"/><Relationship Id="rId1" Type="http://schemas.openxmlformats.org/officeDocument/2006/relationships/slideLayout" Target="../slideLayouts/slideLayout2.xml"/><Relationship Id="rId4" Type="http://schemas.openxmlformats.org/officeDocument/2006/relationships/image" Target="../media/image46.jpeg"/></Relationships>
</file>

<file path=ppt/slides/_rels/slide2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image" Target="../media/image49.png"/><Relationship Id="rId1" Type="http://schemas.openxmlformats.org/officeDocument/2006/relationships/slideLayout" Target="../slideLayouts/slideLayout7.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23.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hyperlink" Target="https://roboflow.com/" TargetMode="External"/><Relationship Id="rId2" Type="http://schemas.openxmlformats.org/officeDocument/2006/relationships/hyperlink" Target="https://docs.ultralytics.com/" TargetMode="External"/><Relationship Id="rId1" Type="http://schemas.openxmlformats.org/officeDocument/2006/relationships/slideLayout" Target="../slideLayouts/slideLayout2.xml"/><Relationship Id="rId4" Type="http://schemas.openxmlformats.org/officeDocument/2006/relationships/hyperlink" Target="https://www.kaggle.com/datasets/mistag/arthropod-taxonomy-orders-object-detection-dataset/code"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hyperlink" Target="https://www.kaggle.com/datasets/mistag/arthropod-taxonomy-orders-object-detection-dataset/data"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7" name="Rectangle 56">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Dragonflies carrying object">
            <a:extLst>
              <a:ext uri="{FF2B5EF4-FFF2-40B4-BE49-F238E27FC236}">
                <a16:creationId xmlns:a16="http://schemas.microsoft.com/office/drawing/2014/main" id="{060A755B-4CD0-D2A1-454B-C7C4F313CE3F}"/>
              </a:ext>
            </a:extLst>
          </p:cNvPr>
          <p:cNvPicPr>
            <a:picLocks noChangeAspect="1"/>
          </p:cNvPicPr>
          <p:nvPr/>
        </p:nvPicPr>
        <p:blipFill rotWithShape="1">
          <a:blip r:embed="rId2"/>
          <a:srcRect l="4637" t="7398" r="29523"/>
          <a:stretch/>
        </p:blipFill>
        <p:spPr>
          <a:xfrm>
            <a:off x="3635547" y="10"/>
            <a:ext cx="8668512" cy="6857990"/>
          </a:xfrm>
          <a:prstGeom prst="rect">
            <a:avLst/>
          </a:prstGeom>
        </p:spPr>
      </p:pic>
      <p:sp>
        <p:nvSpPr>
          <p:cNvPr id="59" name="Rectangle 58">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tx1"/>
              </a:gs>
              <a:gs pos="33000">
                <a:schemeClr val="tx1">
                  <a:alpha val="64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477981" y="1122363"/>
            <a:ext cx="10186595" cy="3204134"/>
          </a:xfrm>
        </p:spPr>
        <p:txBody>
          <a:bodyPr anchor="b">
            <a:normAutofit/>
          </a:bodyPr>
          <a:lstStyle/>
          <a:p>
            <a:pPr algn="l"/>
            <a:r>
              <a:rPr lang="en-US" sz="4400">
                <a:solidFill>
                  <a:schemeClr val="bg1"/>
                </a:solidFill>
                <a:ea typeface="+mj-lt"/>
                <a:cs typeface="+mj-lt"/>
              </a:rPr>
              <a:t>INSECTS IMAGE CLASSIFICATION </a:t>
            </a:r>
            <a:br>
              <a:rPr lang="en-US" sz="4400">
                <a:ea typeface="+mj-lt"/>
                <a:cs typeface="+mj-lt"/>
              </a:rPr>
            </a:br>
            <a:r>
              <a:rPr lang="en-US" sz="4400">
                <a:solidFill>
                  <a:schemeClr val="bg1"/>
                </a:solidFill>
                <a:ea typeface="+mj-lt"/>
                <a:cs typeface="+mj-lt"/>
              </a:rPr>
              <a:t>AND DETECTION</a:t>
            </a:r>
            <a:endParaRPr lang="en-US" sz="4400">
              <a:solidFill>
                <a:schemeClr val="bg1"/>
              </a:solidFill>
            </a:endParaRPr>
          </a:p>
        </p:txBody>
      </p:sp>
      <p:sp>
        <p:nvSpPr>
          <p:cNvPr id="3" name="Subtitle 2"/>
          <p:cNvSpPr>
            <a:spLocks noGrp="1"/>
          </p:cNvSpPr>
          <p:nvPr>
            <p:ph type="subTitle" idx="1"/>
          </p:nvPr>
        </p:nvSpPr>
        <p:spPr>
          <a:xfrm>
            <a:off x="477980" y="4872922"/>
            <a:ext cx="7295476" cy="1208141"/>
          </a:xfrm>
        </p:spPr>
        <p:txBody>
          <a:bodyPr vert="horz" lIns="91440" tIns="45720" rIns="91440" bIns="45720" rtlCol="0" anchor="t">
            <a:normAutofit/>
          </a:bodyPr>
          <a:lstStyle/>
          <a:p>
            <a:pPr algn="l"/>
            <a:r>
              <a:rPr lang="en-US" sz="2000" b="1">
                <a:solidFill>
                  <a:schemeClr val="bg1"/>
                </a:solidFill>
                <a:latin typeface="Corbel"/>
              </a:rPr>
              <a:t>SIDDHI JADHAV,  NICOLE KOSHY &amp; TINA JOSEPH</a:t>
            </a:r>
            <a:endParaRPr lang="en-US" sz="2000">
              <a:solidFill>
                <a:schemeClr val="bg1"/>
              </a:solidFill>
              <a:cs typeface="Calibri"/>
            </a:endParaRPr>
          </a:p>
        </p:txBody>
      </p:sp>
      <p:sp>
        <p:nvSpPr>
          <p:cNvPr id="56" name="Rectangle 55">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8" name="Rectangle 57">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9857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iterate>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00"/>
                                        <p:tgtEl>
                                          <p:spTgt spid="3">
                                            <p:txEl>
                                              <p:pRg st="0" end="0"/>
                                            </p:txEl>
                                          </p:spTgt>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08AFCCF0-342F-2206-F823-288FC4AF4364}"/>
              </a:ext>
            </a:extLst>
          </p:cNvPr>
          <p:cNvSpPr txBox="1">
            <a:spLocks/>
          </p:cNvSpPr>
          <p:nvPr/>
        </p:nvSpPr>
        <p:spPr>
          <a:xfrm>
            <a:off x="397565" y="-87448"/>
            <a:ext cx="2395395" cy="513583"/>
          </a:xfrm>
          <a:prstGeom prst="rect">
            <a:avLst/>
          </a:prstGeom>
        </p:spPr>
        <p:txBody>
          <a:bodyPr vert="horz" lIns="91440" tIns="45720" rIns="91440" bIns="45720" rtlCol="0" anchor="ctr">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000" b="1" dirty="0">
                <a:cs typeface="Calibri"/>
              </a:rPr>
              <a:t>Custom CNN 3</a:t>
            </a:r>
          </a:p>
        </p:txBody>
      </p:sp>
      <p:pic>
        <p:nvPicPr>
          <p:cNvPr id="21" name="Picture 20">
            <a:extLst>
              <a:ext uri="{FF2B5EF4-FFF2-40B4-BE49-F238E27FC236}">
                <a16:creationId xmlns:a16="http://schemas.microsoft.com/office/drawing/2014/main" id="{DDEBC246-94B8-C478-79CB-511AA5C36DC5}"/>
              </a:ext>
            </a:extLst>
          </p:cNvPr>
          <p:cNvPicPr>
            <a:picLocks noChangeAspect="1"/>
          </p:cNvPicPr>
          <p:nvPr/>
        </p:nvPicPr>
        <p:blipFill>
          <a:blip r:embed="rId2"/>
          <a:stretch>
            <a:fillRect/>
          </a:stretch>
        </p:blipFill>
        <p:spPr>
          <a:xfrm>
            <a:off x="155327" y="3720354"/>
            <a:ext cx="3645708" cy="2939752"/>
          </a:xfrm>
          <a:prstGeom prst="rect">
            <a:avLst/>
          </a:prstGeom>
        </p:spPr>
      </p:pic>
      <p:grpSp>
        <p:nvGrpSpPr>
          <p:cNvPr id="13" name="Group 12">
            <a:extLst>
              <a:ext uri="{FF2B5EF4-FFF2-40B4-BE49-F238E27FC236}">
                <a16:creationId xmlns:a16="http://schemas.microsoft.com/office/drawing/2014/main" id="{62D879A7-D231-FE35-1D53-80FAA708C515}"/>
              </a:ext>
            </a:extLst>
          </p:cNvPr>
          <p:cNvGrpSpPr/>
          <p:nvPr/>
        </p:nvGrpSpPr>
        <p:grpSpPr>
          <a:xfrm>
            <a:off x="155326" y="426135"/>
            <a:ext cx="5438649" cy="3123889"/>
            <a:chOff x="179181" y="2555709"/>
            <a:chExt cx="4870743" cy="2995236"/>
          </a:xfrm>
        </p:grpSpPr>
        <p:pic>
          <p:nvPicPr>
            <p:cNvPr id="16" name="Picture 15">
              <a:extLst>
                <a:ext uri="{FF2B5EF4-FFF2-40B4-BE49-F238E27FC236}">
                  <a16:creationId xmlns:a16="http://schemas.microsoft.com/office/drawing/2014/main" id="{7B5D2A7B-5040-1EFD-DA7B-2E7C0BC0A2DF}"/>
                </a:ext>
              </a:extLst>
            </p:cNvPr>
            <p:cNvPicPr>
              <a:picLocks noChangeAspect="1"/>
            </p:cNvPicPr>
            <p:nvPr/>
          </p:nvPicPr>
          <p:blipFill>
            <a:blip r:embed="rId3"/>
            <a:stretch>
              <a:fillRect/>
            </a:stretch>
          </p:blipFill>
          <p:spPr>
            <a:xfrm>
              <a:off x="179181" y="2555709"/>
              <a:ext cx="4870743" cy="1996852"/>
            </a:xfrm>
            <a:prstGeom prst="rect">
              <a:avLst/>
            </a:prstGeom>
          </p:spPr>
        </p:pic>
        <p:pic>
          <p:nvPicPr>
            <p:cNvPr id="17" name="Picture 16">
              <a:extLst>
                <a:ext uri="{FF2B5EF4-FFF2-40B4-BE49-F238E27FC236}">
                  <a16:creationId xmlns:a16="http://schemas.microsoft.com/office/drawing/2014/main" id="{3D398422-CAAB-101B-114C-6BD1D1FEE758}"/>
                </a:ext>
              </a:extLst>
            </p:cNvPr>
            <p:cNvPicPr>
              <a:picLocks noChangeAspect="1"/>
            </p:cNvPicPr>
            <p:nvPr/>
          </p:nvPicPr>
          <p:blipFill>
            <a:blip r:embed="rId4"/>
            <a:stretch>
              <a:fillRect/>
            </a:stretch>
          </p:blipFill>
          <p:spPr>
            <a:xfrm>
              <a:off x="179181" y="4552561"/>
              <a:ext cx="4870743" cy="998384"/>
            </a:xfrm>
            <a:prstGeom prst="rect">
              <a:avLst/>
            </a:prstGeom>
          </p:spPr>
        </p:pic>
      </p:grpSp>
      <p:sp>
        <p:nvSpPr>
          <p:cNvPr id="2" name="Content Placeholder 2">
            <a:extLst>
              <a:ext uri="{FF2B5EF4-FFF2-40B4-BE49-F238E27FC236}">
                <a16:creationId xmlns:a16="http://schemas.microsoft.com/office/drawing/2014/main" id="{FECFAF9E-AF2C-3B4D-57B3-5193FDA47A37}"/>
              </a:ext>
            </a:extLst>
          </p:cNvPr>
          <p:cNvSpPr txBox="1">
            <a:spLocks/>
          </p:cNvSpPr>
          <p:nvPr/>
        </p:nvSpPr>
        <p:spPr>
          <a:xfrm>
            <a:off x="8041302" y="-7446"/>
            <a:ext cx="2395395" cy="513583"/>
          </a:xfrm>
          <a:prstGeom prst="rect">
            <a:avLst/>
          </a:prstGeom>
        </p:spPr>
        <p:txBody>
          <a:bodyPr vert="horz" lIns="91440" tIns="45720" rIns="91440" bIns="45720" rtlCol="0" anchor="ctr">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000" b="1" dirty="0">
                <a:cs typeface="Calibri"/>
              </a:rPr>
              <a:t>Custom CNN 4</a:t>
            </a:r>
          </a:p>
        </p:txBody>
      </p:sp>
      <p:grpSp>
        <p:nvGrpSpPr>
          <p:cNvPr id="3" name="Group 2">
            <a:extLst>
              <a:ext uri="{FF2B5EF4-FFF2-40B4-BE49-F238E27FC236}">
                <a16:creationId xmlns:a16="http://schemas.microsoft.com/office/drawing/2014/main" id="{9AACD3C4-FCB6-A798-3164-7FD25914A264}"/>
              </a:ext>
            </a:extLst>
          </p:cNvPr>
          <p:cNvGrpSpPr/>
          <p:nvPr/>
        </p:nvGrpSpPr>
        <p:grpSpPr>
          <a:xfrm>
            <a:off x="6382831" y="512903"/>
            <a:ext cx="5524979" cy="2858109"/>
            <a:chOff x="89606" y="600350"/>
            <a:chExt cx="5524979" cy="4839119"/>
          </a:xfrm>
        </p:grpSpPr>
        <p:pic>
          <p:nvPicPr>
            <p:cNvPr id="4" name="Picture 3">
              <a:extLst>
                <a:ext uri="{FF2B5EF4-FFF2-40B4-BE49-F238E27FC236}">
                  <a16:creationId xmlns:a16="http://schemas.microsoft.com/office/drawing/2014/main" id="{C828C36E-D444-639C-1FB1-6155BB877FD7}"/>
                </a:ext>
              </a:extLst>
            </p:cNvPr>
            <p:cNvPicPr>
              <a:picLocks noChangeAspect="1"/>
            </p:cNvPicPr>
            <p:nvPr/>
          </p:nvPicPr>
          <p:blipFill>
            <a:blip r:embed="rId5"/>
            <a:stretch>
              <a:fillRect/>
            </a:stretch>
          </p:blipFill>
          <p:spPr>
            <a:xfrm>
              <a:off x="89606" y="600350"/>
              <a:ext cx="5524979" cy="3208298"/>
            </a:xfrm>
            <a:prstGeom prst="rect">
              <a:avLst/>
            </a:prstGeom>
          </p:spPr>
        </p:pic>
        <p:pic>
          <p:nvPicPr>
            <p:cNvPr id="5" name="Picture 4">
              <a:extLst>
                <a:ext uri="{FF2B5EF4-FFF2-40B4-BE49-F238E27FC236}">
                  <a16:creationId xmlns:a16="http://schemas.microsoft.com/office/drawing/2014/main" id="{525AC73D-3FB2-45B3-8A0A-0BB9EBF1E0C0}"/>
                </a:ext>
              </a:extLst>
            </p:cNvPr>
            <p:cNvPicPr>
              <a:picLocks noChangeAspect="1"/>
            </p:cNvPicPr>
            <p:nvPr/>
          </p:nvPicPr>
          <p:blipFill>
            <a:blip r:embed="rId6"/>
            <a:stretch>
              <a:fillRect/>
            </a:stretch>
          </p:blipFill>
          <p:spPr>
            <a:xfrm>
              <a:off x="89606" y="3808648"/>
              <a:ext cx="5524979" cy="1630821"/>
            </a:xfrm>
            <a:prstGeom prst="rect">
              <a:avLst/>
            </a:prstGeom>
          </p:spPr>
        </p:pic>
      </p:grpSp>
      <p:pic>
        <p:nvPicPr>
          <p:cNvPr id="6" name="Picture 5">
            <a:extLst>
              <a:ext uri="{FF2B5EF4-FFF2-40B4-BE49-F238E27FC236}">
                <a16:creationId xmlns:a16="http://schemas.microsoft.com/office/drawing/2014/main" id="{E59933C3-050C-6FA7-57E1-795D87DECBBB}"/>
              </a:ext>
            </a:extLst>
          </p:cNvPr>
          <p:cNvPicPr>
            <a:picLocks noChangeAspect="1"/>
          </p:cNvPicPr>
          <p:nvPr/>
        </p:nvPicPr>
        <p:blipFill>
          <a:blip r:embed="rId7"/>
          <a:stretch>
            <a:fillRect/>
          </a:stretch>
        </p:blipFill>
        <p:spPr>
          <a:xfrm>
            <a:off x="6382831" y="3550024"/>
            <a:ext cx="3836934" cy="3162909"/>
          </a:xfrm>
          <a:prstGeom prst="rect">
            <a:avLst/>
          </a:prstGeom>
        </p:spPr>
      </p:pic>
    </p:spTree>
    <p:extLst>
      <p:ext uri="{BB962C8B-B14F-4D97-AF65-F5344CB8AC3E}">
        <p14:creationId xmlns:p14="http://schemas.microsoft.com/office/powerpoint/2010/main" val="31361256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2F070410-4F54-3925-2261-7106062EE069}"/>
              </a:ext>
            </a:extLst>
          </p:cNvPr>
          <p:cNvSpPr txBox="1">
            <a:spLocks/>
          </p:cNvSpPr>
          <p:nvPr/>
        </p:nvSpPr>
        <p:spPr>
          <a:xfrm>
            <a:off x="334587" y="-38100"/>
            <a:ext cx="2395395" cy="339288"/>
          </a:xfrm>
          <a:prstGeom prst="rect">
            <a:avLst/>
          </a:prstGeom>
        </p:spPr>
        <p:txBody>
          <a:bodyPr vert="horz" lIns="91440" tIns="45720" rIns="91440" bIns="45720" rtlCol="0" anchor="ctr">
            <a:normAutofit lnSpcReduction="10000"/>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buFont typeface="Arial" panose="020B0604020202020204" pitchFamily="34" charset="0"/>
              <a:buNone/>
            </a:pPr>
            <a:r>
              <a:rPr lang="en-US" b="1" dirty="0">
                <a:cs typeface="Calibri"/>
              </a:rPr>
              <a:t>InceptionV3</a:t>
            </a:r>
          </a:p>
        </p:txBody>
      </p:sp>
      <p:pic>
        <p:nvPicPr>
          <p:cNvPr id="5" name="Picture 4">
            <a:extLst>
              <a:ext uri="{FF2B5EF4-FFF2-40B4-BE49-F238E27FC236}">
                <a16:creationId xmlns:a16="http://schemas.microsoft.com/office/drawing/2014/main" id="{12B545C7-4325-BD43-A362-07C11A456D2F}"/>
              </a:ext>
            </a:extLst>
          </p:cNvPr>
          <p:cNvPicPr>
            <a:picLocks noChangeAspect="1"/>
          </p:cNvPicPr>
          <p:nvPr/>
        </p:nvPicPr>
        <p:blipFill>
          <a:blip r:embed="rId2"/>
          <a:stretch>
            <a:fillRect/>
          </a:stretch>
        </p:blipFill>
        <p:spPr>
          <a:xfrm>
            <a:off x="1" y="229795"/>
            <a:ext cx="3928190" cy="2152451"/>
          </a:xfrm>
          <a:prstGeom prst="rect">
            <a:avLst/>
          </a:prstGeom>
        </p:spPr>
      </p:pic>
      <p:pic>
        <p:nvPicPr>
          <p:cNvPr id="6" name="Picture 5">
            <a:extLst>
              <a:ext uri="{FF2B5EF4-FFF2-40B4-BE49-F238E27FC236}">
                <a16:creationId xmlns:a16="http://schemas.microsoft.com/office/drawing/2014/main" id="{7ACC13CA-66D1-8D77-7D0E-42AAA46389D4}"/>
              </a:ext>
            </a:extLst>
          </p:cNvPr>
          <p:cNvPicPr>
            <a:picLocks noChangeAspect="1"/>
          </p:cNvPicPr>
          <p:nvPr/>
        </p:nvPicPr>
        <p:blipFill>
          <a:blip r:embed="rId3"/>
          <a:stretch>
            <a:fillRect/>
          </a:stretch>
        </p:blipFill>
        <p:spPr>
          <a:xfrm>
            <a:off x="1" y="2398544"/>
            <a:ext cx="3928190" cy="2009774"/>
          </a:xfrm>
          <a:prstGeom prst="rect">
            <a:avLst/>
          </a:prstGeom>
        </p:spPr>
      </p:pic>
      <p:sp>
        <p:nvSpPr>
          <p:cNvPr id="7" name="Content Placeholder 2">
            <a:extLst>
              <a:ext uri="{FF2B5EF4-FFF2-40B4-BE49-F238E27FC236}">
                <a16:creationId xmlns:a16="http://schemas.microsoft.com/office/drawing/2014/main" id="{6C8DB641-CE27-99D7-DD10-CA7CA274D660}"/>
              </a:ext>
            </a:extLst>
          </p:cNvPr>
          <p:cNvSpPr txBox="1">
            <a:spLocks/>
          </p:cNvSpPr>
          <p:nvPr/>
        </p:nvSpPr>
        <p:spPr>
          <a:xfrm>
            <a:off x="4649115" y="-23943"/>
            <a:ext cx="2395395" cy="337417"/>
          </a:xfrm>
          <a:prstGeom prst="rect">
            <a:avLst/>
          </a:prstGeom>
        </p:spPr>
        <p:txBody>
          <a:bodyPr vert="horz" lIns="91440" tIns="45720" rIns="91440" bIns="45720" rtlCol="0" anchor="ctr">
            <a:normAutofit fontScale="92500" lnSpcReduction="10000"/>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buFont typeface="Arial" panose="020B0604020202020204" pitchFamily="34" charset="0"/>
              <a:buNone/>
            </a:pPr>
            <a:r>
              <a:rPr lang="en-US" b="1" dirty="0">
                <a:cs typeface="Calibri"/>
              </a:rPr>
              <a:t>DenseNet121</a:t>
            </a:r>
          </a:p>
        </p:txBody>
      </p:sp>
      <p:pic>
        <p:nvPicPr>
          <p:cNvPr id="8" name="Picture 7">
            <a:extLst>
              <a:ext uri="{FF2B5EF4-FFF2-40B4-BE49-F238E27FC236}">
                <a16:creationId xmlns:a16="http://schemas.microsoft.com/office/drawing/2014/main" id="{DADF4D35-9121-8FAE-03BB-87B9984D51C7}"/>
              </a:ext>
            </a:extLst>
          </p:cNvPr>
          <p:cNvPicPr>
            <a:picLocks noChangeAspect="1"/>
          </p:cNvPicPr>
          <p:nvPr/>
        </p:nvPicPr>
        <p:blipFill>
          <a:blip r:embed="rId4"/>
          <a:stretch>
            <a:fillRect/>
          </a:stretch>
        </p:blipFill>
        <p:spPr>
          <a:xfrm>
            <a:off x="4102457" y="229795"/>
            <a:ext cx="3928190" cy="2152451"/>
          </a:xfrm>
          <a:prstGeom prst="rect">
            <a:avLst/>
          </a:prstGeom>
        </p:spPr>
      </p:pic>
      <p:pic>
        <p:nvPicPr>
          <p:cNvPr id="9" name="Picture 8">
            <a:extLst>
              <a:ext uri="{FF2B5EF4-FFF2-40B4-BE49-F238E27FC236}">
                <a16:creationId xmlns:a16="http://schemas.microsoft.com/office/drawing/2014/main" id="{534A6161-5732-767B-2A0F-478C4E4E5D25}"/>
              </a:ext>
            </a:extLst>
          </p:cNvPr>
          <p:cNvPicPr>
            <a:picLocks noChangeAspect="1"/>
          </p:cNvPicPr>
          <p:nvPr/>
        </p:nvPicPr>
        <p:blipFill>
          <a:blip r:embed="rId5"/>
          <a:stretch>
            <a:fillRect/>
          </a:stretch>
        </p:blipFill>
        <p:spPr>
          <a:xfrm>
            <a:off x="4102457" y="2398546"/>
            <a:ext cx="3928190" cy="2009774"/>
          </a:xfrm>
          <a:prstGeom prst="rect">
            <a:avLst/>
          </a:prstGeom>
        </p:spPr>
      </p:pic>
      <p:sp>
        <p:nvSpPr>
          <p:cNvPr id="10" name="Content Placeholder 2">
            <a:extLst>
              <a:ext uri="{FF2B5EF4-FFF2-40B4-BE49-F238E27FC236}">
                <a16:creationId xmlns:a16="http://schemas.microsoft.com/office/drawing/2014/main" id="{F008A531-8AAB-F593-2354-25254365E983}"/>
              </a:ext>
            </a:extLst>
          </p:cNvPr>
          <p:cNvSpPr txBox="1">
            <a:spLocks/>
          </p:cNvSpPr>
          <p:nvPr/>
        </p:nvSpPr>
        <p:spPr>
          <a:xfrm>
            <a:off x="8925838" y="-23944"/>
            <a:ext cx="2395395" cy="337418"/>
          </a:xfrm>
          <a:prstGeom prst="rect">
            <a:avLst/>
          </a:prstGeom>
        </p:spPr>
        <p:txBody>
          <a:bodyPr vert="horz" lIns="91440" tIns="45720" rIns="91440" bIns="45720" rtlCol="0" anchor="ctr">
            <a:normAutofit fontScale="92500" lnSpcReduction="10000"/>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buFont typeface="Arial" panose="020B0604020202020204" pitchFamily="34" charset="0"/>
              <a:buNone/>
            </a:pPr>
            <a:r>
              <a:rPr lang="en-US" b="1" dirty="0">
                <a:cs typeface="Calibri"/>
              </a:rPr>
              <a:t>Mobile Net</a:t>
            </a:r>
          </a:p>
        </p:txBody>
      </p:sp>
      <p:pic>
        <p:nvPicPr>
          <p:cNvPr id="14" name="Picture 13">
            <a:extLst>
              <a:ext uri="{FF2B5EF4-FFF2-40B4-BE49-F238E27FC236}">
                <a16:creationId xmlns:a16="http://schemas.microsoft.com/office/drawing/2014/main" id="{18814CCA-678E-82A4-E150-6A107AE3F0DF}"/>
              </a:ext>
            </a:extLst>
          </p:cNvPr>
          <p:cNvPicPr>
            <a:picLocks noChangeAspect="1"/>
          </p:cNvPicPr>
          <p:nvPr/>
        </p:nvPicPr>
        <p:blipFill>
          <a:blip r:embed="rId6"/>
          <a:stretch>
            <a:fillRect/>
          </a:stretch>
        </p:blipFill>
        <p:spPr>
          <a:xfrm>
            <a:off x="8204913" y="2472607"/>
            <a:ext cx="3987087" cy="1912786"/>
          </a:xfrm>
          <a:prstGeom prst="rect">
            <a:avLst/>
          </a:prstGeom>
        </p:spPr>
      </p:pic>
      <p:pic>
        <p:nvPicPr>
          <p:cNvPr id="15" name="Picture 14">
            <a:extLst>
              <a:ext uri="{FF2B5EF4-FFF2-40B4-BE49-F238E27FC236}">
                <a16:creationId xmlns:a16="http://schemas.microsoft.com/office/drawing/2014/main" id="{13BCBD69-2687-0AFF-DBF3-78B304A3A67E}"/>
              </a:ext>
            </a:extLst>
          </p:cNvPr>
          <p:cNvPicPr>
            <a:picLocks noChangeAspect="1"/>
          </p:cNvPicPr>
          <p:nvPr/>
        </p:nvPicPr>
        <p:blipFill>
          <a:blip r:embed="rId7"/>
          <a:stretch>
            <a:fillRect/>
          </a:stretch>
        </p:blipFill>
        <p:spPr>
          <a:xfrm>
            <a:off x="4102456" y="4541378"/>
            <a:ext cx="3928191" cy="2316621"/>
          </a:xfrm>
          <a:prstGeom prst="rect">
            <a:avLst/>
          </a:prstGeom>
        </p:spPr>
      </p:pic>
      <p:pic>
        <p:nvPicPr>
          <p:cNvPr id="16" name="Picture 15">
            <a:extLst>
              <a:ext uri="{FF2B5EF4-FFF2-40B4-BE49-F238E27FC236}">
                <a16:creationId xmlns:a16="http://schemas.microsoft.com/office/drawing/2014/main" id="{55A42AB9-796C-8777-C3DC-D7036E2374B4}"/>
              </a:ext>
            </a:extLst>
          </p:cNvPr>
          <p:cNvPicPr>
            <a:picLocks noChangeAspect="1"/>
          </p:cNvPicPr>
          <p:nvPr/>
        </p:nvPicPr>
        <p:blipFill>
          <a:blip r:embed="rId8"/>
          <a:stretch>
            <a:fillRect/>
          </a:stretch>
        </p:blipFill>
        <p:spPr>
          <a:xfrm>
            <a:off x="1" y="4541375"/>
            <a:ext cx="3928190" cy="2316624"/>
          </a:xfrm>
          <a:prstGeom prst="rect">
            <a:avLst/>
          </a:prstGeom>
        </p:spPr>
      </p:pic>
      <p:pic>
        <p:nvPicPr>
          <p:cNvPr id="19" name="Picture 18">
            <a:extLst>
              <a:ext uri="{FF2B5EF4-FFF2-40B4-BE49-F238E27FC236}">
                <a16:creationId xmlns:a16="http://schemas.microsoft.com/office/drawing/2014/main" id="{5071CFB0-3D78-7A5A-3CD3-B885969E2A7C}"/>
              </a:ext>
            </a:extLst>
          </p:cNvPr>
          <p:cNvPicPr>
            <a:picLocks noChangeAspect="1"/>
          </p:cNvPicPr>
          <p:nvPr/>
        </p:nvPicPr>
        <p:blipFill>
          <a:blip r:embed="rId9"/>
          <a:stretch>
            <a:fillRect/>
          </a:stretch>
        </p:blipFill>
        <p:spPr>
          <a:xfrm>
            <a:off x="8204911" y="229795"/>
            <a:ext cx="3987087" cy="2242812"/>
          </a:xfrm>
          <a:prstGeom prst="rect">
            <a:avLst/>
          </a:prstGeom>
        </p:spPr>
      </p:pic>
      <p:pic>
        <p:nvPicPr>
          <p:cNvPr id="21" name="Picture 20">
            <a:extLst>
              <a:ext uri="{FF2B5EF4-FFF2-40B4-BE49-F238E27FC236}">
                <a16:creationId xmlns:a16="http://schemas.microsoft.com/office/drawing/2014/main" id="{47FDFCB0-BE09-6CC9-BB58-1DCED9670105}"/>
              </a:ext>
            </a:extLst>
          </p:cNvPr>
          <p:cNvPicPr>
            <a:picLocks noChangeAspect="1"/>
          </p:cNvPicPr>
          <p:nvPr/>
        </p:nvPicPr>
        <p:blipFill>
          <a:blip r:embed="rId10"/>
          <a:stretch>
            <a:fillRect/>
          </a:stretch>
        </p:blipFill>
        <p:spPr>
          <a:xfrm>
            <a:off x="8204911" y="4541374"/>
            <a:ext cx="3987089" cy="2316623"/>
          </a:xfrm>
          <a:prstGeom prst="rect">
            <a:avLst/>
          </a:prstGeom>
        </p:spPr>
      </p:pic>
    </p:spTree>
    <p:extLst>
      <p:ext uri="{BB962C8B-B14F-4D97-AF65-F5344CB8AC3E}">
        <p14:creationId xmlns:p14="http://schemas.microsoft.com/office/powerpoint/2010/main" val="3047018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03D1EA0E-789B-8DAD-921A-D9A6EF5C2048}"/>
              </a:ext>
            </a:extLst>
          </p:cNvPr>
          <p:cNvSpPr>
            <a:spLocks noGrp="1"/>
          </p:cNvSpPr>
          <p:nvPr/>
        </p:nvSpPr>
        <p:spPr>
          <a:xfrm>
            <a:off x="5129616" y="890394"/>
            <a:ext cx="2164081" cy="500695"/>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000" b="1">
                <a:solidFill>
                  <a:schemeClr val="bg1"/>
                </a:solidFill>
                <a:cs typeface="Calibri"/>
              </a:rPr>
              <a:t>Inceptionv3</a:t>
            </a:r>
          </a:p>
        </p:txBody>
      </p:sp>
      <p:sp>
        <p:nvSpPr>
          <p:cNvPr id="5" name="Content Placeholder 2">
            <a:extLst>
              <a:ext uri="{FF2B5EF4-FFF2-40B4-BE49-F238E27FC236}">
                <a16:creationId xmlns:a16="http://schemas.microsoft.com/office/drawing/2014/main" id="{C6080F31-2046-FBB2-C4D5-A60FF31FC591}"/>
              </a:ext>
            </a:extLst>
          </p:cNvPr>
          <p:cNvSpPr txBox="1">
            <a:spLocks/>
          </p:cNvSpPr>
          <p:nvPr/>
        </p:nvSpPr>
        <p:spPr>
          <a:xfrm>
            <a:off x="9324349" y="947414"/>
            <a:ext cx="2164081" cy="443675"/>
          </a:xfrm>
          <a:prstGeom prst="rect">
            <a:avLst/>
          </a:prstGeom>
        </p:spPr>
        <p:txBody>
          <a:bodyPr vert="horz" lIns="91440" tIns="45720" rIns="91440" bIns="45720" rtlCol="0" anchor="ctr">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000" b="1">
                <a:solidFill>
                  <a:schemeClr val="bg1"/>
                </a:solidFill>
                <a:cs typeface="Calibri"/>
              </a:rPr>
              <a:t>Dense net</a:t>
            </a:r>
          </a:p>
        </p:txBody>
      </p:sp>
      <p:sp>
        <p:nvSpPr>
          <p:cNvPr id="6" name="Content Placeholder 2">
            <a:extLst>
              <a:ext uri="{FF2B5EF4-FFF2-40B4-BE49-F238E27FC236}">
                <a16:creationId xmlns:a16="http://schemas.microsoft.com/office/drawing/2014/main" id="{293BBEE0-DD2A-7413-5300-4967C6792977}"/>
              </a:ext>
            </a:extLst>
          </p:cNvPr>
          <p:cNvSpPr txBox="1">
            <a:spLocks/>
          </p:cNvSpPr>
          <p:nvPr/>
        </p:nvSpPr>
        <p:spPr>
          <a:xfrm>
            <a:off x="703569" y="768475"/>
            <a:ext cx="2395395" cy="744535"/>
          </a:xfrm>
          <a:prstGeom prst="rect">
            <a:avLst/>
          </a:prstGeom>
        </p:spPr>
        <p:txBody>
          <a:bodyPr vert="horz" lIns="91440" tIns="45720" rIns="91440" bIns="45720" rtlCol="0" anchor="ctr">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000" b="1" dirty="0">
                <a:solidFill>
                  <a:schemeClr val="bg1"/>
                </a:solidFill>
                <a:cs typeface="Calibri"/>
              </a:rPr>
              <a:t>Custom InceptionV3</a:t>
            </a:r>
          </a:p>
        </p:txBody>
      </p:sp>
      <p:sp>
        <p:nvSpPr>
          <p:cNvPr id="27" name="Content Placeholder 2">
            <a:extLst>
              <a:ext uri="{FF2B5EF4-FFF2-40B4-BE49-F238E27FC236}">
                <a16:creationId xmlns:a16="http://schemas.microsoft.com/office/drawing/2014/main" id="{657B6459-4F3F-68B5-5BF4-85FC40967DB5}"/>
              </a:ext>
            </a:extLst>
          </p:cNvPr>
          <p:cNvSpPr txBox="1">
            <a:spLocks/>
          </p:cNvSpPr>
          <p:nvPr/>
        </p:nvSpPr>
        <p:spPr>
          <a:xfrm>
            <a:off x="986548" y="140607"/>
            <a:ext cx="2395395" cy="446537"/>
          </a:xfrm>
          <a:prstGeom prst="rect">
            <a:avLst/>
          </a:prstGeom>
        </p:spPr>
        <p:txBody>
          <a:bodyPr vert="horz" lIns="91440" tIns="45720" rIns="91440" bIns="45720" rtlCol="0" anchor="ctr">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000" b="1" dirty="0">
                <a:cs typeface="Calibri"/>
              </a:rPr>
              <a:t>Custom InceptionV3</a:t>
            </a:r>
          </a:p>
        </p:txBody>
      </p:sp>
      <p:pic>
        <p:nvPicPr>
          <p:cNvPr id="29" name="Picture 28">
            <a:extLst>
              <a:ext uri="{FF2B5EF4-FFF2-40B4-BE49-F238E27FC236}">
                <a16:creationId xmlns:a16="http://schemas.microsoft.com/office/drawing/2014/main" id="{9CA23DC2-CF5A-F0B7-87AF-21808E7F5C11}"/>
              </a:ext>
            </a:extLst>
          </p:cNvPr>
          <p:cNvPicPr>
            <a:picLocks noChangeAspect="1"/>
          </p:cNvPicPr>
          <p:nvPr/>
        </p:nvPicPr>
        <p:blipFill>
          <a:blip r:embed="rId3"/>
          <a:stretch>
            <a:fillRect/>
          </a:stretch>
        </p:blipFill>
        <p:spPr>
          <a:xfrm>
            <a:off x="200318" y="586022"/>
            <a:ext cx="6363251" cy="3366218"/>
          </a:xfrm>
          <a:prstGeom prst="rect">
            <a:avLst/>
          </a:prstGeom>
        </p:spPr>
      </p:pic>
      <p:pic>
        <p:nvPicPr>
          <p:cNvPr id="31" name="Picture 30">
            <a:extLst>
              <a:ext uri="{FF2B5EF4-FFF2-40B4-BE49-F238E27FC236}">
                <a16:creationId xmlns:a16="http://schemas.microsoft.com/office/drawing/2014/main" id="{FE15DCB4-6D62-196F-45AA-1F5ABB360B24}"/>
              </a:ext>
            </a:extLst>
          </p:cNvPr>
          <p:cNvPicPr>
            <a:picLocks noChangeAspect="1"/>
          </p:cNvPicPr>
          <p:nvPr/>
        </p:nvPicPr>
        <p:blipFill>
          <a:blip r:embed="rId4"/>
          <a:stretch>
            <a:fillRect/>
          </a:stretch>
        </p:blipFill>
        <p:spPr>
          <a:xfrm>
            <a:off x="200318" y="4174386"/>
            <a:ext cx="6363251" cy="2116859"/>
          </a:xfrm>
          <a:prstGeom prst="rect">
            <a:avLst/>
          </a:prstGeom>
        </p:spPr>
      </p:pic>
      <p:pic>
        <p:nvPicPr>
          <p:cNvPr id="2" name="Picture 1">
            <a:extLst>
              <a:ext uri="{FF2B5EF4-FFF2-40B4-BE49-F238E27FC236}">
                <a16:creationId xmlns:a16="http://schemas.microsoft.com/office/drawing/2014/main" id="{D4CFE5D9-4D3F-89BB-C567-AF4B4EBBA813}"/>
              </a:ext>
            </a:extLst>
          </p:cNvPr>
          <p:cNvPicPr>
            <a:picLocks noChangeAspect="1"/>
          </p:cNvPicPr>
          <p:nvPr/>
        </p:nvPicPr>
        <p:blipFill>
          <a:blip r:embed="rId5"/>
          <a:stretch>
            <a:fillRect/>
          </a:stretch>
        </p:blipFill>
        <p:spPr>
          <a:xfrm>
            <a:off x="6949451" y="307726"/>
            <a:ext cx="4061623" cy="5845313"/>
          </a:xfrm>
          <a:prstGeom prst="rect">
            <a:avLst/>
          </a:prstGeom>
        </p:spPr>
      </p:pic>
    </p:spTree>
    <p:extLst>
      <p:ext uri="{BB962C8B-B14F-4D97-AF65-F5344CB8AC3E}">
        <p14:creationId xmlns:p14="http://schemas.microsoft.com/office/powerpoint/2010/main" val="2183030754"/>
      </p:ext>
    </p:extLst>
  </p:cSld>
  <p:clrMapOvr>
    <a:overrideClrMapping bg1="lt1" tx1="dk1" bg2="lt2" tx2="dk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7297106-9BDA-1552-A9B5-3BBC3DE21F0E}"/>
              </a:ext>
            </a:extLst>
          </p:cNvPr>
          <p:cNvSpPr txBox="1">
            <a:spLocks/>
          </p:cNvSpPr>
          <p:nvPr/>
        </p:nvSpPr>
        <p:spPr>
          <a:xfrm>
            <a:off x="1239250" y="56715"/>
            <a:ext cx="9895951" cy="7915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solidFill>
                  <a:schemeClr val="tx1">
                    <a:lumMod val="95000"/>
                    <a:lumOff val="5000"/>
                  </a:schemeClr>
                </a:solidFill>
                <a:cs typeface="Calibri Light"/>
              </a:rPr>
              <a:t>CONSOLIDATED RESULTS</a:t>
            </a:r>
            <a:endParaRPr lang="en-US" sz="3600" dirty="0">
              <a:solidFill>
                <a:schemeClr val="tx1">
                  <a:lumMod val="95000"/>
                  <a:lumOff val="5000"/>
                </a:schemeClr>
              </a:solidFill>
            </a:endParaRPr>
          </a:p>
        </p:txBody>
      </p:sp>
      <p:graphicFrame>
        <p:nvGraphicFramePr>
          <p:cNvPr id="9" name="Table 8">
            <a:extLst>
              <a:ext uri="{FF2B5EF4-FFF2-40B4-BE49-F238E27FC236}">
                <a16:creationId xmlns:a16="http://schemas.microsoft.com/office/drawing/2014/main" id="{8F601E3B-8E3C-C545-72D0-03B9AA409886}"/>
              </a:ext>
            </a:extLst>
          </p:cNvPr>
          <p:cNvGraphicFramePr>
            <a:graphicFrameLocks noGrp="1"/>
          </p:cNvGraphicFramePr>
          <p:nvPr>
            <p:extLst>
              <p:ext uri="{D42A27DB-BD31-4B8C-83A1-F6EECF244321}">
                <p14:modId xmlns:p14="http://schemas.microsoft.com/office/powerpoint/2010/main" val="4019222335"/>
              </p:ext>
            </p:extLst>
          </p:nvPr>
        </p:nvGraphicFramePr>
        <p:xfrm>
          <a:off x="571501" y="953461"/>
          <a:ext cx="10944224" cy="5323514"/>
        </p:xfrm>
        <a:graphic>
          <a:graphicData uri="http://schemas.openxmlformats.org/drawingml/2006/table">
            <a:tbl>
              <a:tblPr firstRow="1" bandRow="1">
                <a:tableStyleId>{5C22544A-7EE6-4342-B048-85BDC9FD1C3A}</a:tableStyleId>
              </a:tblPr>
              <a:tblGrid>
                <a:gridCol w="1718399">
                  <a:extLst>
                    <a:ext uri="{9D8B030D-6E8A-4147-A177-3AD203B41FA5}">
                      <a16:colId xmlns:a16="http://schemas.microsoft.com/office/drawing/2014/main" val="605576948"/>
                    </a:ext>
                  </a:extLst>
                </a:gridCol>
                <a:gridCol w="2366317">
                  <a:extLst>
                    <a:ext uri="{9D8B030D-6E8A-4147-A177-3AD203B41FA5}">
                      <a16:colId xmlns:a16="http://schemas.microsoft.com/office/drawing/2014/main" val="1806003727"/>
                    </a:ext>
                  </a:extLst>
                </a:gridCol>
                <a:gridCol w="934321">
                  <a:extLst>
                    <a:ext uri="{9D8B030D-6E8A-4147-A177-3AD203B41FA5}">
                      <a16:colId xmlns:a16="http://schemas.microsoft.com/office/drawing/2014/main" val="86549988"/>
                    </a:ext>
                  </a:extLst>
                </a:gridCol>
                <a:gridCol w="1305231">
                  <a:extLst>
                    <a:ext uri="{9D8B030D-6E8A-4147-A177-3AD203B41FA5}">
                      <a16:colId xmlns:a16="http://schemas.microsoft.com/office/drawing/2014/main" val="3739058389"/>
                    </a:ext>
                  </a:extLst>
                </a:gridCol>
                <a:gridCol w="1103538">
                  <a:extLst>
                    <a:ext uri="{9D8B030D-6E8A-4147-A177-3AD203B41FA5}">
                      <a16:colId xmlns:a16="http://schemas.microsoft.com/office/drawing/2014/main" val="2219954447"/>
                    </a:ext>
                  </a:extLst>
                </a:gridCol>
                <a:gridCol w="1006511">
                  <a:extLst>
                    <a:ext uri="{9D8B030D-6E8A-4147-A177-3AD203B41FA5}">
                      <a16:colId xmlns:a16="http://schemas.microsoft.com/office/drawing/2014/main" val="1056872445"/>
                    </a:ext>
                  </a:extLst>
                </a:gridCol>
                <a:gridCol w="815402">
                  <a:extLst>
                    <a:ext uri="{9D8B030D-6E8A-4147-A177-3AD203B41FA5}">
                      <a16:colId xmlns:a16="http://schemas.microsoft.com/office/drawing/2014/main" val="839809939"/>
                    </a:ext>
                  </a:extLst>
                </a:gridCol>
                <a:gridCol w="1694505">
                  <a:extLst>
                    <a:ext uri="{9D8B030D-6E8A-4147-A177-3AD203B41FA5}">
                      <a16:colId xmlns:a16="http://schemas.microsoft.com/office/drawing/2014/main" val="2996084403"/>
                    </a:ext>
                  </a:extLst>
                </a:gridCol>
              </a:tblGrid>
              <a:tr h="670896">
                <a:tc gridSpan="5">
                  <a:txBody>
                    <a:bodyPr/>
                    <a:lstStyle/>
                    <a:p>
                      <a:pPr algn="ctr" fontAlgn="b"/>
                      <a:r>
                        <a:rPr lang="en-US" sz="1400" b="0" i="0" u="none" strike="noStrike" dirty="0">
                          <a:solidFill>
                            <a:srgbClr val="000000"/>
                          </a:solidFill>
                          <a:effectLst/>
                          <a:latin typeface="Calibri" panose="020F0502020204030204" pitchFamily="34" charset="0"/>
                        </a:rPr>
                        <a:t> </a:t>
                      </a:r>
                    </a:p>
                  </a:txBody>
                  <a:tcPr marL="7620" marR="7620" marT="7620" marB="0" anchor="b"/>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3">
                  <a:txBody>
                    <a:bodyPr/>
                    <a:lstStyle/>
                    <a:p>
                      <a:pPr algn="ctr" fontAlgn="b"/>
                      <a:r>
                        <a:rPr lang="en-US" sz="1400" b="1" i="0" u="none" strike="noStrike" dirty="0">
                          <a:solidFill>
                            <a:schemeClr val="bg1"/>
                          </a:solidFill>
                          <a:effectLst/>
                          <a:latin typeface="Calibri" panose="020F0502020204030204" pitchFamily="34" charset="0"/>
                        </a:rPr>
                        <a:t>TEST ACCURACY</a:t>
                      </a:r>
                    </a:p>
                  </a:txBody>
                  <a:tcPr marL="7620" marR="7620" marT="7620" marB="0"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602204333"/>
                  </a:ext>
                </a:extLst>
              </a:tr>
              <a:tr h="670896">
                <a:tc>
                  <a:txBody>
                    <a:bodyPr/>
                    <a:lstStyle/>
                    <a:p>
                      <a:pPr algn="ctr" fontAlgn="b"/>
                      <a:r>
                        <a:rPr lang="en-US" sz="1400" b="1" i="0" u="none" strike="noStrike" dirty="0">
                          <a:solidFill>
                            <a:schemeClr val="tx1"/>
                          </a:solidFill>
                          <a:effectLst/>
                          <a:latin typeface="Calibri" panose="020F0502020204030204" pitchFamily="34" charset="0"/>
                        </a:rPr>
                        <a:t>Pre-trained model</a:t>
                      </a:r>
                    </a:p>
                  </a:txBody>
                  <a:tcPr marL="7620" marR="7620" marT="7620" marB="0" anchor="ctr"/>
                </a:tc>
                <a:tc>
                  <a:txBody>
                    <a:bodyPr/>
                    <a:lstStyle/>
                    <a:p>
                      <a:pPr algn="ctr" fontAlgn="b"/>
                      <a:r>
                        <a:rPr lang="en-US" sz="1400" b="1" i="0" u="none" strike="noStrike" dirty="0">
                          <a:solidFill>
                            <a:schemeClr val="tx1"/>
                          </a:solidFill>
                          <a:effectLst/>
                          <a:latin typeface="Calibri" panose="020F0502020204030204" pitchFamily="34" charset="0"/>
                        </a:rPr>
                        <a:t>Model name</a:t>
                      </a:r>
                    </a:p>
                  </a:txBody>
                  <a:tcPr marL="7620" marR="7620" marT="7620" marB="0" anchor="ctr"/>
                </a:tc>
                <a:tc>
                  <a:txBody>
                    <a:bodyPr/>
                    <a:lstStyle/>
                    <a:p>
                      <a:pPr algn="ctr" fontAlgn="b"/>
                      <a:r>
                        <a:rPr lang="en-US" sz="1400" b="1" i="0" u="none" strike="noStrike" dirty="0">
                          <a:solidFill>
                            <a:schemeClr val="tx1"/>
                          </a:solidFill>
                          <a:effectLst/>
                          <a:latin typeface="Calibri" panose="020F0502020204030204" pitchFamily="34" charset="0"/>
                        </a:rPr>
                        <a:t>Train Dataset</a:t>
                      </a:r>
                    </a:p>
                  </a:txBody>
                  <a:tcPr marL="7620" marR="7620" marT="7620" marB="0" anchor="ctr"/>
                </a:tc>
                <a:tc>
                  <a:txBody>
                    <a:bodyPr/>
                    <a:lstStyle/>
                    <a:p>
                      <a:pPr algn="ctr" fontAlgn="b"/>
                      <a:r>
                        <a:rPr lang="en-US" sz="1400" b="1" i="0" u="none" strike="noStrike" dirty="0">
                          <a:solidFill>
                            <a:schemeClr val="tx1"/>
                          </a:solidFill>
                          <a:effectLst/>
                          <a:latin typeface="Calibri" panose="020F0502020204030204" pitchFamily="34" charset="0"/>
                        </a:rPr>
                        <a:t>Train Accuracy</a:t>
                      </a:r>
                    </a:p>
                  </a:txBody>
                  <a:tcPr marL="7620" marR="7620" marT="7620" marB="0" anchor="ctr"/>
                </a:tc>
                <a:tc>
                  <a:txBody>
                    <a:bodyPr/>
                    <a:lstStyle/>
                    <a:p>
                      <a:pPr algn="ctr" fontAlgn="b"/>
                      <a:r>
                        <a:rPr lang="en-US" sz="1400" b="1" i="0" u="none" strike="noStrike" dirty="0">
                          <a:solidFill>
                            <a:schemeClr val="tx1"/>
                          </a:solidFill>
                          <a:effectLst/>
                          <a:latin typeface="Calibri" panose="020F0502020204030204" pitchFamily="34" charset="0"/>
                        </a:rPr>
                        <a:t>Validation Accuracy</a:t>
                      </a:r>
                    </a:p>
                  </a:txBody>
                  <a:tcPr marL="7620" marR="7620" marT="7620" marB="0" anchor="ctr"/>
                </a:tc>
                <a:tc>
                  <a:txBody>
                    <a:bodyPr/>
                    <a:lstStyle/>
                    <a:p>
                      <a:pPr algn="ctr" fontAlgn="b"/>
                      <a:r>
                        <a:rPr lang="en-US" sz="1400" b="1" i="0" u="none" strike="noStrike" dirty="0">
                          <a:solidFill>
                            <a:schemeClr val="tx1"/>
                          </a:solidFill>
                          <a:effectLst/>
                          <a:latin typeface="Calibri" panose="020F0502020204030204" pitchFamily="34" charset="0"/>
                        </a:rPr>
                        <a:t>Mobile</a:t>
                      </a:r>
                    </a:p>
                  </a:txBody>
                  <a:tcPr marL="7620" marR="7620" marT="7620" marB="0" anchor="ctr"/>
                </a:tc>
                <a:tc>
                  <a:txBody>
                    <a:bodyPr/>
                    <a:lstStyle/>
                    <a:p>
                      <a:pPr algn="ctr" fontAlgn="b"/>
                      <a:r>
                        <a:rPr lang="en-US" sz="1400" b="1" i="0" u="none" strike="noStrike" dirty="0" err="1">
                          <a:solidFill>
                            <a:schemeClr val="tx1"/>
                          </a:solidFill>
                          <a:effectLst/>
                          <a:latin typeface="Calibri" panose="020F0502020204030204" pitchFamily="34" charset="0"/>
                        </a:rPr>
                        <a:t>ArTaxOr</a:t>
                      </a:r>
                      <a:endParaRPr lang="en-US" sz="1400" b="1" i="0" u="none" strike="noStrike" dirty="0">
                        <a:solidFill>
                          <a:schemeClr val="tx1"/>
                        </a:solidFill>
                        <a:effectLst/>
                        <a:latin typeface="Calibri" panose="020F0502020204030204" pitchFamily="34" charset="0"/>
                      </a:endParaRPr>
                    </a:p>
                  </a:txBody>
                  <a:tcPr marL="7620" marR="7620" marT="7620" marB="0" anchor="ctr"/>
                </a:tc>
                <a:tc>
                  <a:txBody>
                    <a:bodyPr/>
                    <a:lstStyle/>
                    <a:p>
                      <a:pPr algn="ctr" fontAlgn="b"/>
                      <a:r>
                        <a:rPr lang="en-US" sz="1400" b="1" i="0" u="none" strike="noStrike" dirty="0">
                          <a:solidFill>
                            <a:schemeClr val="tx1"/>
                          </a:solidFill>
                          <a:effectLst/>
                          <a:latin typeface="Calibri" panose="020F0502020204030204" pitchFamily="34" charset="0"/>
                        </a:rPr>
                        <a:t>DL Small </a:t>
                      </a:r>
                      <a:r>
                        <a:rPr lang="en-US" sz="1400" b="1" i="0" u="none" strike="noStrike" dirty="0" err="1">
                          <a:solidFill>
                            <a:schemeClr val="tx1"/>
                          </a:solidFill>
                          <a:effectLst/>
                          <a:latin typeface="Calibri" panose="020F0502020204030204" pitchFamily="34" charset="0"/>
                        </a:rPr>
                        <a:t>Artax_Mobl</a:t>
                      </a:r>
                      <a:r>
                        <a:rPr lang="en-US" sz="1400" b="1" i="0" u="none" strike="noStrike" dirty="0">
                          <a:solidFill>
                            <a:schemeClr val="tx1"/>
                          </a:solidFill>
                          <a:effectLst/>
                          <a:latin typeface="Calibri" panose="020F0502020204030204" pitchFamily="34" charset="0"/>
                        </a:rPr>
                        <a:t> Mix</a:t>
                      </a:r>
                    </a:p>
                  </a:txBody>
                  <a:tcPr marL="7620" marR="7620" marT="7620" marB="0" anchor="ctr"/>
                </a:tc>
                <a:extLst>
                  <a:ext uri="{0D108BD9-81ED-4DB2-BD59-A6C34878D82A}">
                    <a16:rowId xmlns:a16="http://schemas.microsoft.com/office/drawing/2014/main" val="3251057450"/>
                  </a:ext>
                </a:extLst>
              </a:tr>
              <a:tr h="484791">
                <a:tc>
                  <a:txBody>
                    <a:bodyPr/>
                    <a:lstStyle/>
                    <a:p>
                      <a:pPr algn="ctr" fontAlgn="b"/>
                      <a:r>
                        <a:rPr lang="en-US" sz="1400" b="0" i="0" u="none" strike="noStrike" dirty="0" err="1">
                          <a:solidFill>
                            <a:srgbClr val="000000"/>
                          </a:solidFill>
                          <a:effectLst/>
                          <a:latin typeface="Calibri" panose="020F0502020204030204" pitchFamily="34" charset="0"/>
                        </a:rPr>
                        <a:t>DenseNet</a:t>
                      </a:r>
                      <a:endParaRPr lang="en-US" sz="14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US" sz="1400" b="0" i="0" u="none" strike="noStrike" dirty="0">
                          <a:solidFill>
                            <a:srgbClr val="000000"/>
                          </a:solidFill>
                          <a:effectLst/>
                          <a:latin typeface="Calibri" panose="020F0502020204030204" pitchFamily="34" charset="0"/>
                        </a:rPr>
                        <a:t>artxdensenet_model.h5</a:t>
                      </a:r>
                    </a:p>
                  </a:txBody>
                  <a:tcPr marL="7620" marR="7620" marT="7620" marB="0" anchor="b"/>
                </a:tc>
                <a:tc>
                  <a:txBody>
                    <a:bodyPr/>
                    <a:lstStyle/>
                    <a:p>
                      <a:pPr algn="ctr" fontAlgn="b"/>
                      <a:r>
                        <a:rPr lang="en-US" sz="1400" b="0" i="0" u="none" strike="noStrike" dirty="0" err="1">
                          <a:solidFill>
                            <a:srgbClr val="000000"/>
                          </a:solidFill>
                          <a:effectLst/>
                          <a:latin typeface="Calibri" panose="020F0502020204030204" pitchFamily="34" charset="0"/>
                        </a:rPr>
                        <a:t>ArTaxOR</a:t>
                      </a:r>
                      <a:endParaRPr lang="en-US" sz="14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US" sz="1400" b="0" i="0" u="none" strike="noStrike" dirty="0">
                          <a:solidFill>
                            <a:srgbClr val="000000"/>
                          </a:solidFill>
                          <a:effectLst/>
                          <a:latin typeface="Calibri" panose="020F0502020204030204" pitchFamily="34" charset="0"/>
                        </a:rPr>
                        <a:t>0.6849</a:t>
                      </a:r>
                    </a:p>
                  </a:txBody>
                  <a:tcPr marL="7620" marR="7620" marT="7620" marB="0" anchor="b"/>
                </a:tc>
                <a:tc>
                  <a:txBody>
                    <a:bodyPr/>
                    <a:lstStyle/>
                    <a:p>
                      <a:pPr algn="ctr" fontAlgn="b"/>
                      <a:r>
                        <a:rPr lang="en-US" sz="1400" b="0" i="0" u="none" strike="noStrike" dirty="0">
                          <a:solidFill>
                            <a:srgbClr val="000000"/>
                          </a:solidFill>
                          <a:effectLst/>
                          <a:latin typeface="Calibri" panose="020F0502020204030204" pitchFamily="34" charset="0"/>
                        </a:rPr>
                        <a:t>0.1141</a:t>
                      </a:r>
                    </a:p>
                  </a:txBody>
                  <a:tcPr marL="7620" marR="7620" marT="7620" marB="0" anchor="b"/>
                </a:tc>
                <a:tc>
                  <a:txBody>
                    <a:bodyPr/>
                    <a:lstStyle/>
                    <a:p>
                      <a:pPr algn="ctr" fontAlgn="b"/>
                      <a:r>
                        <a:rPr lang="en-US" sz="1400" b="0" i="0" u="none" strike="noStrike" dirty="0">
                          <a:solidFill>
                            <a:srgbClr val="000000"/>
                          </a:solidFill>
                          <a:effectLst/>
                          <a:latin typeface="Calibri" panose="020F0502020204030204" pitchFamily="34" charset="0"/>
                        </a:rPr>
                        <a:t>0.453</a:t>
                      </a:r>
                    </a:p>
                  </a:txBody>
                  <a:tcPr marL="7620" marR="7620" marT="7620" marB="0" anchor="b"/>
                </a:tc>
                <a:tc>
                  <a:txBody>
                    <a:bodyPr/>
                    <a:lstStyle/>
                    <a:p>
                      <a:pPr algn="ctr" fontAlgn="b"/>
                      <a:r>
                        <a:rPr lang="en-US" sz="1400" b="0" i="0" u="none" strike="noStrike" dirty="0">
                          <a:solidFill>
                            <a:srgbClr val="000000"/>
                          </a:solidFill>
                          <a:effectLst/>
                          <a:latin typeface="Calibri" panose="020F0502020204030204" pitchFamily="34" charset="0"/>
                        </a:rPr>
                        <a:t>0.6021</a:t>
                      </a:r>
                    </a:p>
                  </a:txBody>
                  <a:tcPr marL="7620" marR="7620" marT="7620" marB="0" anchor="b"/>
                </a:tc>
                <a:tc>
                  <a:txBody>
                    <a:bodyPr/>
                    <a:lstStyle/>
                    <a:p>
                      <a:pPr algn="ctr" fontAlgn="b"/>
                      <a:r>
                        <a:rPr lang="en-US" sz="1400" b="0" i="0" u="none" strike="noStrike" dirty="0">
                          <a:solidFill>
                            <a:srgbClr val="000000"/>
                          </a:solidFill>
                          <a:effectLst/>
                          <a:latin typeface="Calibri" panose="020F0502020204030204" pitchFamily="34" charset="0"/>
                        </a:rPr>
                        <a:t>0.6114</a:t>
                      </a:r>
                    </a:p>
                  </a:txBody>
                  <a:tcPr marL="7620" marR="7620" marT="7620" marB="0" anchor="b"/>
                </a:tc>
                <a:extLst>
                  <a:ext uri="{0D108BD9-81ED-4DB2-BD59-A6C34878D82A}">
                    <a16:rowId xmlns:a16="http://schemas.microsoft.com/office/drawing/2014/main" val="3488957070"/>
                  </a:ext>
                </a:extLst>
              </a:tr>
              <a:tr h="482494">
                <a:tc>
                  <a:txBody>
                    <a:bodyPr/>
                    <a:lstStyle/>
                    <a:p>
                      <a:pPr algn="ctr" fontAlgn="b"/>
                      <a:r>
                        <a:rPr lang="en-US" sz="1400" b="0" i="0" u="none" strike="noStrike" dirty="0" err="1">
                          <a:solidFill>
                            <a:srgbClr val="000000"/>
                          </a:solidFill>
                          <a:effectLst/>
                          <a:latin typeface="Calibri" panose="020F0502020204030204" pitchFamily="34" charset="0"/>
                        </a:rPr>
                        <a:t>DenseNet</a:t>
                      </a:r>
                      <a:endParaRPr lang="en-US" sz="14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US" sz="1400" b="0" i="0" u="none" strike="noStrike" dirty="0">
                          <a:solidFill>
                            <a:srgbClr val="000000"/>
                          </a:solidFill>
                          <a:effectLst/>
                          <a:latin typeface="Calibri" panose="020F0502020204030204" pitchFamily="34" charset="0"/>
                        </a:rPr>
                        <a:t>mobdensenet_model.h5</a:t>
                      </a:r>
                    </a:p>
                  </a:txBody>
                  <a:tcPr marL="7620" marR="7620" marT="7620" marB="0" anchor="b"/>
                </a:tc>
                <a:tc>
                  <a:txBody>
                    <a:bodyPr/>
                    <a:lstStyle/>
                    <a:p>
                      <a:pPr algn="ctr" fontAlgn="b"/>
                      <a:r>
                        <a:rPr lang="en-US" sz="1400" b="0" i="0" u="none" strike="noStrike" dirty="0">
                          <a:solidFill>
                            <a:srgbClr val="000000"/>
                          </a:solidFill>
                          <a:effectLst/>
                          <a:latin typeface="Calibri" panose="020F0502020204030204" pitchFamily="34" charset="0"/>
                        </a:rPr>
                        <a:t>Mobile </a:t>
                      </a:r>
                    </a:p>
                  </a:txBody>
                  <a:tcPr marL="7620" marR="7620" marT="7620" marB="0" anchor="b"/>
                </a:tc>
                <a:tc>
                  <a:txBody>
                    <a:bodyPr/>
                    <a:lstStyle/>
                    <a:p>
                      <a:pPr algn="ctr" fontAlgn="b"/>
                      <a:r>
                        <a:rPr lang="en-US" sz="1400" b="0" i="0" u="none" strike="noStrike" dirty="0">
                          <a:solidFill>
                            <a:srgbClr val="000000"/>
                          </a:solidFill>
                          <a:effectLst/>
                          <a:latin typeface="Calibri" panose="020F0502020204030204" pitchFamily="34" charset="0"/>
                        </a:rPr>
                        <a:t>0.8487</a:t>
                      </a:r>
                    </a:p>
                  </a:txBody>
                  <a:tcPr marL="7620" marR="7620" marT="7620" marB="0" anchor="b"/>
                </a:tc>
                <a:tc>
                  <a:txBody>
                    <a:bodyPr/>
                    <a:lstStyle/>
                    <a:p>
                      <a:pPr algn="ctr" fontAlgn="b"/>
                      <a:r>
                        <a:rPr lang="en-US" sz="1400" b="0" i="0" u="none" strike="noStrike">
                          <a:solidFill>
                            <a:srgbClr val="000000"/>
                          </a:solidFill>
                          <a:effectLst/>
                          <a:latin typeface="Calibri" panose="020F0502020204030204" pitchFamily="34" charset="0"/>
                        </a:rPr>
                        <a:t>0.6955</a:t>
                      </a:r>
                    </a:p>
                  </a:txBody>
                  <a:tcPr marL="7620" marR="7620" marT="7620" marB="0" anchor="b"/>
                </a:tc>
                <a:tc>
                  <a:txBody>
                    <a:bodyPr/>
                    <a:lstStyle/>
                    <a:p>
                      <a:pPr algn="ctr" fontAlgn="b"/>
                      <a:r>
                        <a:rPr lang="en-US" sz="1400" b="0" i="0" u="none" strike="noStrike" dirty="0">
                          <a:solidFill>
                            <a:srgbClr val="000000"/>
                          </a:solidFill>
                          <a:effectLst/>
                          <a:latin typeface="Calibri" panose="020F0502020204030204" pitchFamily="34" charset="0"/>
                        </a:rPr>
                        <a:t>0.8456</a:t>
                      </a:r>
                    </a:p>
                  </a:txBody>
                  <a:tcPr marL="7620" marR="7620" marT="7620" marB="0" anchor="b"/>
                </a:tc>
                <a:tc>
                  <a:txBody>
                    <a:bodyPr/>
                    <a:lstStyle/>
                    <a:p>
                      <a:pPr algn="ctr" fontAlgn="b"/>
                      <a:r>
                        <a:rPr lang="en-US" sz="1400" b="0" i="0" u="none" strike="noStrike">
                          <a:solidFill>
                            <a:srgbClr val="000000"/>
                          </a:solidFill>
                          <a:effectLst/>
                          <a:latin typeface="Calibri" panose="020F0502020204030204" pitchFamily="34" charset="0"/>
                        </a:rPr>
                        <a:t>0.5526</a:t>
                      </a:r>
                    </a:p>
                  </a:txBody>
                  <a:tcPr marL="7620" marR="7620" marT="7620" marB="0" anchor="b"/>
                </a:tc>
                <a:tc>
                  <a:txBody>
                    <a:bodyPr/>
                    <a:lstStyle/>
                    <a:p>
                      <a:pPr algn="ctr" fontAlgn="b"/>
                      <a:r>
                        <a:rPr lang="en-US" sz="1400" b="0" i="0" u="none" strike="noStrike">
                          <a:solidFill>
                            <a:srgbClr val="000000"/>
                          </a:solidFill>
                          <a:effectLst/>
                          <a:latin typeface="Calibri" panose="020F0502020204030204" pitchFamily="34" charset="0"/>
                        </a:rPr>
                        <a:t>0.7031</a:t>
                      </a:r>
                    </a:p>
                  </a:txBody>
                  <a:tcPr marL="7620" marR="7620" marT="7620" marB="0" anchor="b"/>
                </a:tc>
                <a:extLst>
                  <a:ext uri="{0D108BD9-81ED-4DB2-BD59-A6C34878D82A}">
                    <a16:rowId xmlns:a16="http://schemas.microsoft.com/office/drawing/2014/main" val="1609451319"/>
                  </a:ext>
                </a:extLst>
              </a:tr>
              <a:tr h="482494">
                <a:tc>
                  <a:txBody>
                    <a:bodyPr/>
                    <a:lstStyle/>
                    <a:p>
                      <a:pPr algn="ctr" fontAlgn="b"/>
                      <a:r>
                        <a:rPr lang="en-US" sz="1400" b="0" i="0" u="none" strike="noStrike" dirty="0" err="1">
                          <a:solidFill>
                            <a:srgbClr val="000000"/>
                          </a:solidFill>
                          <a:effectLst/>
                          <a:latin typeface="Calibri" panose="020F0502020204030204" pitchFamily="34" charset="0"/>
                        </a:rPr>
                        <a:t>MobileNet</a:t>
                      </a:r>
                      <a:endParaRPr lang="en-US" sz="14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US" sz="1400" b="0" i="0" u="none" strike="noStrike" dirty="0">
                          <a:solidFill>
                            <a:srgbClr val="000000"/>
                          </a:solidFill>
                          <a:effectLst/>
                          <a:latin typeface="Calibri" panose="020F0502020204030204" pitchFamily="34" charset="0"/>
                        </a:rPr>
                        <a:t>artxmobilenet_model.h5</a:t>
                      </a:r>
                    </a:p>
                  </a:txBody>
                  <a:tcPr marL="7620" marR="7620" marT="7620" marB="0" anchor="b"/>
                </a:tc>
                <a:tc>
                  <a:txBody>
                    <a:bodyPr/>
                    <a:lstStyle/>
                    <a:p>
                      <a:pPr algn="ctr" fontAlgn="b"/>
                      <a:r>
                        <a:rPr lang="en-US" sz="1400" b="0" i="0" u="none" strike="noStrike">
                          <a:solidFill>
                            <a:srgbClr val="000000"/>
                          </a:solidFill>
                          <a:effectLst/>
                          <a:latin typeface="Calibri" panose="020F0502020204030204" pitchFamily="34" charset="0"/>
                        </a:rPr>
                        <a:t>ArTaxOR</a:t>
                      </a:r>
                    </a:p>
                  </a:txBody>
                  <a:tcPr marL="7620" marR="7620" marT="7620" marB="0" anchor="b"/>
                </a:tc>
                <a:tc>
                  <a:txBody>
                    <a:bodyPr/>
                    <a:lstStyle/>
                    <a:p>
                      <a:pPr algn="ctr" fontAlgn="b"/>
                      <a:r>
                        <a:rPr lang="en-US" sz="1400" b="0" i="0" u="none" strike="noStrike" dirty="0">
                          <a:solidFill>
                            <a:srgbClr val="000000"/>
                          </a:solidFill>
                          <a:effectLst/>
                          <a:latin typeface="Calibri" panose="020F0502020204030204" pitchFamily="34" charset="0"/>
                        </a:rPr>
                        <a:t>0.6758</a:t>
                      </a:r>
                    </a:p>
                  </a:txBody>
                  <a:tcPr marL="7620" marR="7620" marT="7620" marB="0" anchor="b"/>
                </a:tc>
                <a:tc>
                  <a:txBody>
                    <a:bodyPr/>
                    <a:lstStyle/>
                    <a:p>
                      <a:pPr algn="ctr" fontAlgn="b"/>
                      <a:r>
                        <a:rPr lang="en-US" sz="1400" b="0" i="0" u="none" strike="noStrike" dirty="0">
                          <a:solidFill>
                            <a:srgbClr val="000000"/>
                          </a:solidFill>
                          <a:effectLst/>
                          <a:latin typeface="Calibri" panose="020F0502020204030204" pitchFamily="34" charset="0"/>
                        </a:rPr>
                        <a:t>0.6625</a:t>
                      </a:r>
                    </a:p>
                  </a:txBody>
                  <a:tcPr marL="7620" marR="7620" marT="7620" marB="0" anchor="b"/>
                </a:tc>
                <a:tc>
                  <a:txBody>
                    <a:bodyPr/>
                    <a:lstStyle/>
                    <a:p>
                      <a:pPr algn="ctr" fontAlgn="b"/>
                      <a:r>
                        <a:rPr lang="en-US" sz="1400" b="0" i="0" u="none" strike="noStrike" dirty="0">
                          <a:solidFill>
                            <a:srgbClr val="000000"/>
                          </a:solidFill>
                          <a:effectLst/>
                          <a:latin typeface="Calibri" panose="020F0502020204030204" pitchFamily="34" charset="0"/>
                        </a:rPr>
                        <a:t>0.6333</a:t>
                      </a:r>
                    </a:p>
                  </a:txBody>
                  <a:tcPr marL="7620" marR="7620" marT="7620" marB="0" anchor="b"/>
                </a:tc>
                <a:tc>
                  <a:txBody>
                    <a:bodyPr/>
                    <a:lstStyle/>
                    <a:p>
                      <a:pPr algn="ctr" fontAlgn="b"/>
                      <a:r>
                        <a:rPr lang="en-US" sz="1400" b="0" i="0" u="none" strike="noStrike">
                          <a:solidFill>
                            <a:srgbClr val="000000"/>
                          </a:solidFill>
                          <a:effectLst/>
                          <a:latin typeface="Calibri" panose="020F0502020204030204" pitchFamily="34" charset="0"/>
                        </a:rPr>
                        <a:t>0.6986</a:t>
                      </a:r>
                    </a:p>
                  </a:txBody>
                  <a:tcPr marL="7620" marR="7620" marT="7620" marB="0" anchor="b"/>
                </a:tc>
                <a:tc>
                  <a:txBody>
                    <a:bodyPr/>
                    <a:lstStyle/>
                    <a:p>
                      <a:pPr algn="ctr" fontAlgn="b"/>
                      <a:r>
                        <a:rPr lang="en-US" sz="1400" b="0" i="0" u="none" strike="noStrike">
                          <a:solidFill>
                            <a:srgbClr val="000000"/>
                          </a:solidFill>
                          <a:effectLst/>
                          <a:latin typeface="Calibri" panose="020F0502020204030204" pitchFamily="34" charset="0"/>
                        </a:rPr>
                        <a:t>0.6681</a:t>
                      </a:r>
                    </a:p>
                  </a:txBody>
                  <a:tcPr marL="7620" marR="7620" marT="7620" marB="0" anchor="b"/>
                </a:tc>
                <a:extLst>
                  <a:ext uri="{0D108BD9-81ED-4DB2-BD59-A6C34878D82A}">
                    <a16:rowId xmlns:a16="http://schemas.microsoft.com/office/drawing/2014/main" val="813136990"/>
                  </a:ext>
                </a:extLst>
              </a:tr>
              <a:tr h="413566">
                <a:tc>
                  <a:txBody>
                    <a:bodyPr/>
                    <a:lstStyle/>
                    <a:p>
                      <a:pPr algn="ctr" fontAlgn="b"/>
                      <a:r>
                        <a:rPr lang="en-US" sz="1400" b="0" i="0" u="none" strike="noStrike" dirty="0" err="1">
                          <a:solidFill>
                            <a:srgbClr val="000000"/>
                          </a:solidFill>
                          <a:effectLst/>
                          <a:latin typeface="Calibri" panose="020F0502020204030204" pitchFamily="34" charset="0"/>
                        </a:rPr>
                        <a:t>MobileNet</a:t>
                      </a:r>
                      <a:endParaRPr lang="en-US" sz="14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US" sz="1400" b="0" i="0" u="none" strike="noStrike" dirty="0">
                          <a:solidFill>
                            <a:srgbClr val="000000"/>
                          </a:solidFill>
                          <a:effectLst/>
                          <a:latin typeface="Calibri" panose="020F0502020204030204" pitchFamily="34" charset="0"/>
                        </a:rPr>
                        <a:t>mobmobilenet_model.h5</a:t>
                      </a:r>
                    </a:p>
                  </a:txBody>
                  <a:tcPr marL="7620" marR="7620" marT="7620" marB="0" anchor="b"/>
                </a:tc>
                <a:tc>
                  <a:txBody>
                    <a:bodyPr/>
                    <a:lstStyle/>
                    <a:p>
                      <a:pPr algn="ctr" fontAlgn="b"/>
                      <a:r>
                        <a:rPr lang="en-US" sz="1400" b="0" i="0" u="none" strike="noStrike">
                          <a:solidFill>
                            <a:srgbClr val="000000"/>
                          </a:solidFill>
                          <a:effectLst/>
                          <a:latin typeface="Calibri" panose="020F0502020204030204" pitchFamily="34" charset="0"/>
                        </a:rPr>
                        <a:t>Mobile </a:t>
                      </a:r>
                    </a:p>
                  </a:txBody>
                  <a:tcPr marL="7620" marR="7620" marT="7620" marB="0" anchor="b"/>
                </a:tc>
                <a:tc>
                  <a:txBody>
                    <a:bodyPr/>
                    <a:lstStyle/>
                    <a:p>
                      <a:pPr algn="ctr" fontAlgn="b"/>
                      <a:r>
                        <a:rPr lang="en-US" sz="1400" b="0" i="0" u="none" strike="noStrike">
                          <a:solidFill>
                            <a:srgbClr val="000000"/>
                          </a:solidFill>
                          <a:effectLst/>
                          <a:latin typeface="Calibri" panose="020F0502020204030204" pitchFamily="34" charset="0"/>
                        </a:rPr>
                        <a:t>0.8345</a:t>
                      </a:r>
                    </a:p>
                  </a:txBody>
                  <a:tcPr marL="7620" marR="7620" marT="7620" marB="0" anchor="b"/>
                </a:tc>
                <a:tc>
                  <a:txBody>
                    <a:bodyPr/>
                    <a:lstStyle/>
                    <a:p>
                      <a:pPr algn="ctr" fontAlgn="b"/>
                      <a:r>
                        <a:rPr lang="en-US" sz="1400" b="0" i="0" u="none" strike="noStrike">
                          <a:solidFill>
                            <a:srgbClr val="000000"/>
                          </a:solidFill>
                          <a:effectLst/>
                          <a:latin typeface="Calibri" panose="020F0502020204030204" pitchFamily="34" charset="0"/>
                        </a:rPr>
                        <a:t>0.7292</a:t>
                      </a:r>
                    </a:p>
                  </a:txBody>
                  <a:tcPr marL="7620" marR="7620" marT="7620" marB="0" anchor="b"/>
                </a:tc>
                <a:tc>
                  <a:txBody>
                    <a:bodyPr/>
                    <a:lstStyle/>
                    <a:p>
                      <a:pPr algn="ctr" fontAlgn="b"/>
                      <a:r>
                        <a:rPr lang="en-US" sz="1400" b="0" i="0" u="none" strike="noStrike">
                          <a:solidFill>
                            <a:srgbClr val="000000"/>
                          </a:solidFill>
                          <a:effectLst/>
                          <a:latin typeface="Calibri" panose="020F0502020204030204" pitchFamily="34" charset="0"/>
                        </a:rPr>
                        <a:t>0.835</a:t>
                      </a:r>
                    </a:p>
                  </a:txBody>
                  <a:tcPr marL="7620" marR="7620" marT="7620" marB="0" anchor="b"/>
                </a:tc>
                <a:tc>
                  <a:txBody>
                    <a:bodyPr/>
                    <a:lstStyle/>
                    <a:p>
                      <a:pPr algn="ctr" fontAlgn="b"/>
                      <a:r>
                        <a:rPr lang="en-US" sz="1400" b="0" i="0" u="none" strike="noStrike" dirty="0">
                          <a:solidFill>
                            <a:srgbClr val="000000"/>
                          </a:solidFill>
                          <a:effectLst/>
                          <a:latin typeface="Calibri" panose="020F0502020204030204" pitchFamily="34" charset="0"/>
                        </a:rPr>
                        <a:t>0.5047</a:t>
                      </a:r>
                    </a:p>
                  </a:txBody>
                  <a:tcPr marL="7620" marR="7620" marT="7620" marB="0" anchor="b"/>
                </a:tc>
                <a:tc>
                  <a:txBody>
                    <a:bodyPr/>
                    <a:lstStyle/>
                    <a:p>
                      <a:pPr algn="ctr" fontAlgn="b"/>
                      <a:r>
                        <a:rPr lang="en-US" sz="1400" dirty="0"/>
                        <a:t>0.6288</a:t>
                      </a:r>
                      <a:r>
                        <a:rPr lang="en-US" sz="1400" b="0" i="0" u="none" strike="noStrike" dirty="0">
                          <a:solidFill>
                            <a:srgbClr val="000000"/>
                          </a:solidFill>
                          <a:effectLst/>
                          <a:latin typeface="Calibri" panose="020F0502020204030204" pitchFamily="34" charset="0"/>
                        </a:rPr>
                        <a:t> </a:t>
                      </a:r>
                    </a:p>
                  </a:txBody>
                  <a:tcPr marL="7620" marR="7620" marT="7620" marB="0" anchor="b"/>
                </a:tc>
                <a:extLst>
                  <a:ext uri="{0D108BD9-81ED-4DB2-BD59-A6C34878D82A}">
                    <a16:rowId xmlns:a16="http://schemas.microsoft.com/office/drawing/2014/main" val="34012632"/>
                  </a:ext>
                </a:extLst>
              </a:tr>
              <a:tr h="430798">
                <a:tc>
                  <a:txBody>
                    <a:bodyPr/>
                    <a:lstStyle/>
                    <a:p>
                      <a:pPr algn="ctr" fontAlgn="b"/>
                      <a:r>
                        <a:rPr lang="en-US" sz="1400" b="0" i="0" u="none" strike="noStrike" dirty="0">
                          <a:solidFill>
                            <a:srgbClr val="000000"/>
                          </a:solidFill>
                          <a:effectLst/>
                          <a:latin typeface="Calibri" panose="020F0502020204030204" pitchFamily="34" charset="0"/>
                        </a:rPr>
                        <a:t>InceptionV3</a:t>
                      </a:r>
                    </a:p>
                  </a:txBody>
                  <a:tcPr marL="7620" marR="7620" marT="7620" marB="0" anchor="b"/>
                </a:tc>
                <a:tc>
                  <a:txBody>
                    <a:bodyPr/>
                    <a:lstStyle/>
                    <a:p>
                      <a:pPr algn="ctr" fontAlgn="b"/>
                      <a:r>
                        <a:rPr lang="en-US" sz="1400" b="0" i="0" u="none" strike="noStrike" dirty="0">
                          <a:solidFill>
                            <a:srgbClr val="000000"/>
                          </a:solidFill>
                          <a:effectLst/>
                          <a:latin typeface="Calibri" panose="020F0502020204030204" pitchFamily="34" charset="0"/>
                        </a:rPr>
                        <a:t>alexnet_modelv2.h5</a:t>
                      </a:r>
                    </a:p>
                  </a:txBody>
                  <a:tcPr marL="7620" marR="7620" marT="7620" marB="0" anchor="b"/>
                </a:tc>
                <a:tc>
                  <a:txBody>
                    <a:bodyPr/>
                    <a:lstStyle/>
                    <a:p>
                      <a:pPr algn="ctr" fontAlgn="b"/>
                      <a:r>
                        <a:rPr lang="en-US" sz="1400" b="0" i="0" u="none" strike="noStrike">
                          <a:solidFill>
                            <a:srgbClr val="000000"/>
                          </a:solidFill>
                          <a:effectLst/>
                          <a:latin typeface="Calibri" panose="020F0502020204030204" pitchFamily="34" charset="0"/>
                        </a:rPr>
                        <a:t>ArTaxOR</a:t>
                      </a:r>
                    </a:p>
                  </a:txBody>
                  <a:tcPr marL="7620" marR="7620" marT="7620" marB="0" anchor="b"/>
                </a:tc>
                <a:tc>
                  <a:txBody>
                    <a:bodyPr/>
                    <a:lstStyle/>
                    <a:p>
                      <a:pPr algn="ctr" fontAlgn="b"/>
                      <a:r>
                        <a:rPr lang="en-US" sz="1400" b="0" i="0" u="none" strike="noStrike">
                          <a:solidFill>
                            <a:srgbClr val="000000"/>
                          </a:solidFill>
                          <a:effectLst/>
                          <a:latin typeface="Calibri" panose="020F0502020204030204" pitchFamily="34" charset="0"/>
                        </a:rPr>
                        <a:t>0.7088</a:t>
                      </a:r>
                    </a:p>
                  </a:txBody>
                  <a:tcPr marL="7620" marR="7620" marT="7620" marB="0" anchor="b"/>
                </a:tc>
                <a:tc>
                  <a:txBody>
                    <a:bodyPr/>
                    <a:lstStyle/>
                    <a:p>
                      <a:pPr algn="ctr" fontAlgn="b"/>
                      <a:r>
                        <a:rPr lang="en-US" sz="1400" b="0" i="0" u="none" strike="noStrike">
                          <a:solidFill>
                            <a:srgbClr val="000000"/>
                          </a:solidFill>
                          <a:effectLst/>
                          <a:latin typeface="Calibri" panose="020F0502020204030204" pitchFamily="34" charset="0"/>
                        </a:rPr>
                        <a:t>0.687</a:t>
                      </a:r>
                    </a:p>
                  </a:txBody>
                  <a:tcPr marL="7620" marR="7620" marT="7620" marB="0" anchor="b"/>
                </a:tc>
                <a:tc>
                  <a:txBody>
                    <a:bodyPr/>
                    <a:lstStyle/>
                    <a:p>
                      <a:pPr algn="ctr" fontAlgn="b"/>
                      <a:r>
                        <a:rPr lang="en-US" sz="1400" b="0" i="0" u="none" strike="noStrike" dirty="0">
                          <a:solidFill>
                            <a:srgbClr val="000000"/>
                          </a:solidFill>
                          <a:effectLst/>
                          <a:latin typeface="Calibri" panose="020F0502020204030204" pitchFamily="34" charset="0"/>
                        </a:rPr>
                        <a:t>0.7003</a:t>
                      </a:r>
                    </a:p>
                  </a:txBody>
                  <a:tcPr marL="7620" marR="7620" marT="7620" marB="0" anchor="b"/>
                </a:tc>
                <a:tc>
                  <a:txBody>
                    <a:bodyPr/>
                    <a:lstStyle/>
                    <a:p>
                      <a:pPr algn="ctr" fontAlgn="b"/>
                      <a:r>
                        <a:rPr lang="en-US" sz="1400" b="0" i="0" u="none" strike="noStrike">
                          <a:solidFill>
                            <a:srgbClr val="000000"/>
                          </a:solidFill>
                          <a:effectLst/>
                          <a:latin typeface="Calibri" panose="020F0502020204030204" pitchFamily="34" charset="0"/>
                        </a:rPr>
                        <a:t>0.7318</a:t>
                      </a:r>
                    </a:p>
                  </a:txBody>
                  <a:tcPr marL="7620" marR="7620" marT="7620" marB="0" anchor="b"/>
                </a:tc>
                <a:tc>
                  <a:txBody>
                    <a:bodyPr/>
                    <a:lstStyle/>
                    <a:p>
                      <a:pPr algn="ctr" fontAlgn="b"/>
                      <a:r>
                        <a:rPr lang="en-US" sz="1400" b="0" i="0" u="none" strike="noStrike">
                          <a:solidFill>
                            <a:srgbClr val="000000"/>
                          </a:solidFill>
                          <a:effectLst/>
                          <a:latin typeface="Calibri" panose="020F0502020204030204" pitchFamily="34" charset="0"/>
                        </a:rPr>
                        <a:t>0.7249</a:t>
                      </a:r>
                    </a:p>
                  </a:txBody>
                  <a:tcPr marL="7620" marR="7620" marT="7620" marB="0" anchor="b"/>
                </a:tc>
                <a:extLst>
                  <a:ext uri="{0D108BD9-81ED-4DB2-BD59-A6C34878D82A}">
                    <a16:rowId xmlns:a16="http://schemas.microsoft.com/office/drawing/2014/main" val="3071762153"/>
                  </a:ext>
                </a:extLst>
              </a:tr>
              <a:tr h="448030">
                <a:tc>
                  <a:txBody>
                    <a:bodyPr/>
                    <a:lstStyle/>
                    <a:p>
                      <a:pPr algn="ctr" fontAlgn="b"/>
                      <a:r>
                        <a:rPr lang="en-US" sz="1400" b="0" i="0" u="none" strike="noStrike" dirty="0">
                          <a:solidFill>
                            <a:srgbClr val="000000"/>
                          </a:solidFill>
                          <a:effectLst/>
                          <a:latin typeface="Calibri" panose="020F0502020204030204" pitchFamily="34" charset="0"/>
                        </a:rPr>
                        <a:t>InceptionV3</a:t>
                      </a:r>
                    </a:p>
                  </a:txBody>
                  <a:tcPr marL="7620" marR="7620" marT="7620" marB="0" anchor="b"/>
                </a:tc>
                <a:tc>
                  <a:txBody>
                    <a:bodyPr/>
                    <a:lstStyle/>
                    <a:p>
                      <a:pPr algn="ctr" fontAlgn="b"/>
                      <a:r>
                        <a:rPr lang="en-US" sz="1400" b="0" i="0" u="none" strike="noStrike" dirty="0">
                          <a:solidFill>
                            <a:srgbClr val="000000"/>
                          </a:solidFill>
                          <a:effectLst/>
                          <a:latin typeface="Calibri" panose="020F0502020204030204" pitchFamily="34" charset="0"/>
                        </a:rPr>
                        <a:t>alexnet_modelv3.h5</a:t>
                      </a:r>
                    </a:p>
                  </a:txBody>
                  <a:tcPr marL="7620" marR="7620" marT="7620" marB="0" anchor="b"/>
                </a:tc>
                <a:tc>
                  <a:txBody>
                    <a:bodyPr/>
                    <a:lstStyle/>
                    <a:p>
                      <a:pPr algn="ctr" fontAlgn="b"/>
                      <a:r>
                        <a:rPr lang="en-US" sz="1400" b="0" i="0" u="none" strike="noStrike">
                          <a:solidFill>
                            <a:srgbClr val="000000"/>
                          </a:solidFill>
                          <a:effectLst/>
                          <a:latin typeface="Calibri" panose="020F0502020204030204" pitchFamily="34" charset="0"/>
                        </a:rPr>
                        <a:t>Mobile </a:t>
                      </a:r>
                    </a:p>
                  </a:txBody>
                  <a:tcPr marL="7620" marR="7620" marT="7620" marB="0" anchor="b"/>
                </a:tc>
                <a:tc>
                  <a:txBody>
                    <a:bodyPr/>
                    <a:lstStyle/>
                    <a:p>
                      <a:pPr algn="ctr" fontAlgn="b"/>
                      <a:r>
                        <a:rPr lang="en-US" sz="1400" b="0" i="0" u="none" strike="noStrike">
                          <a:solidFill>
                            <a:srgbClr val="000000"/>
                          </a:solidFill>
                          <a:effectLst/>
                          <a:latin typeface="Calibri" panose="020F0502020204030204" pitchFamily="34" charset="0"/>
                        </a:rPr>
                        <a:t>0.7922</a:t>
                      </a:r>
                    </a:p>
                  </a:txBody>
                  <a:tcPr marL="7620" marR="7620" marT="7620" marB="0" anchor="b"/>
                </a:tc>
                <a:tc>
                  <a:txBody>
                    <a:bodyPr/>
                    <a:lstStyle/>
                    <a:p>
                      <a:pPr algn="ctr" fontAlgn="b"/>
                      <a:r>
                        <a:rPr lang="en-US" sz="1400" b="0" i="0" u="none" strike="noStrike">
                          <a:solidFill>
                            <a:srgbClr val="000000"/>
                          </a:solidFill>
                          <a:effectLst/>
                          <a:latin typeface="Calibri" panose="020F0502020204030204" pitchFamily="34" charset="0"/>
                        </a:rPr>
                        <a:t>0.7126</a:t>
                      </a:r>
                    </a:p>
                  </a:txBody>
                  <a:tcPr marL="7620" marR="7620" marT="7620" marB="0" anchor="b"/>
                </a:tc>
                <a:tc>
                  <a:txBody>
                    <a:bodyPr/>
                    <a:lstStyle/>
                    <a:p>
                      <a:pPr algn="ctr" fontAlgn="b"/>
                      <a:r>
                        <a:rPr lang="en-US" sz="1400" b="0" i="0" u="none" strike="noStrike">
                          <a:solidFill>
                            <a:srgbClr val="000000"/>
                          </a:solidFill>
                          <a:effectLst/>
                          <a:latin typeface="Calibri" panose="020F0502020204030204" pitchFamily="34" charset="0"/>
                        </a:rPr>
                        <a:t>0.8224</a:t>
                      </a:r>
                    </a:p>
                  </a:txBody>
                  <a:tcPr marL="7620" marR="7620" marT="7620" marB="0" anchor="b"/>
                </a:tc>
                <a:tc>
                  <a:txBody>
                    <a:bodyPr/>
                    <a:lstStyle/>
                    <a:p>
                      <a:pPr algn="ctr" fontAlgn="b"/>
                      <a:r>
                        <a:rPr lang="en-US" sz="1400" b="0" i="0" u="none" strike="noStrike" dirty="0">
                          <a:solidFill>
                            <a:srgbClr val="000000"/>
                          </a:solidFill>
                          <a:effectLst/>
                          <a:latin typeface="Calibri" panose="020F0502020204030204" pitchFamily="34" charset="0"/>
                        </a:rPr>
                        <a:t>0.5458</a:t>
                      </a:r>
                    </a:p>
                  </a:txBody>
                  <a:tcPr marL="7620" marR="7620" marT="7620" marB="0" anchor="b"/>
                </a:tc>
                <a:tc>
                  <a:txBody>
                    <a:bodyPr/>
                    <a:lstStyle/>
                    <a:p>
                      <a:pPr algn="ctr" fontAlgn="b"/>
                      <a:r>
                        <a:rPr lang="en-US" sz="1400" b="0" i="0" u="none" strike="noStrike">
                          <a:solidFill>
                            <a:srgbClr val="000000"/>
                          </a:solidFill>
                          <a:effectLst/>
                          <a:latin typeface="Calibri" panose="020F0502020204030204" pitchFamily="34" charset="0"/>
                        </a:rPr>
                        <a:t>0.6288</a:t>
                      </a:r>
                    </a:p>
                  </a:txBody>
                  <a:tcPr marL="7620" marR="7620" marT="7620" marB="0" anchor="b"/>
                </a:tc>
                <a:extLst>
                  <a:ext uri="{0D108BD9-81ED-4DB2-BD59-A6C34878D82A}">
                    <a16:rowId xmlns:a16="http://schemas.microsoft.com/office/drawing/2014/main" val="1242294801"/>
                  </a:ext>
                </a:extLst>
              </a:tr>
              <a:tr h="568653">
                <a:tc>
                  <a:txBody>
                    <a:bodyPr/>
                    <a:lstStyle/>
                    <a:p>
                      <a:pPr algn="ctr" fontAlgn="b"/>
                      <a:r>
                        <a:rPr lang="en-US" sz="1400" b="1" i="0" u="none" strike="noStrike" dirty="0">
                          <a:solidFill>
                            <a:srgbClr val="000000"/>
                          </a:solidFill>
                          <a:effectLst/>
                          <a:latin typeface="Calibri" panose="020F0502020204030204" pitchFamily="34" charset="0"/>
                        </a:rPr>
                        <a:t>Custom InceptionV3</a:t>
                      </a:r>
                    </a:p>
                  </a:txBody>
                  <a:tcPr marL="7620" marR="7620" marT="7620" marB="0" anchor="b"/>
                </a:tc>
                <a:tc>
                  <a:txBody>
                    <a:bodyPr/>
                    <a:lstStyle/>
                    <a:p>
                      <a:pPr algn="ctr" fontAlgn="b"/>
                      <a:r>
                        <a:rPr lang="en-US" sz="1400" b="0" i="0" u="none" strike="noStrike" dirty="0">
                          <a:solidFill>
                            <a:srgbClr val="000000"/>
                          </a:solidFill>
                          <a:effectLst/>
                          <a:latin typeface="Calibri" panose="020F0502020204030204" pitchFamily="34" charset="0"/>
                        </a:rPr>
                        <a:t>inceptionv3_model.h5</a:t>
                      </a:r>
                    </a:p>
                  </a:txBody>
                  <a:tcPr marL="7620" marR="7620" marT="7620" marB="0" anchor="b"/>
                </a:tc>
                <a:tc>
                  <a:txBody>
                    <a:bodyPr/>
                    <a:lstStyle/>
                    <a:p>
                      <a:pPr algn="ctr" fontAlgn="b"/>
                      <a:r>
                        <a:rPr lang="en-US" sz="1400" b="0" i="0" u="none" strike="noStrike">
                          <a:solidFill>
                            <a:srgbClr val="000000"/>
                          </a:solidFill>
                          <a:effectLst/>
                          <a:latin typeface="Calibri" panose="020F0502020204030204" pitchFamily="34" charset="0"/>
                        </a:rPr>
                        <a:t>ArTaxOR</a:t>
                      </a:r>
                    </a:p>
                  </a:txBody>
                  <a:tcPr marL="7620" marR="7620" marT="7620" marB="0" anchor="b"/>
                </a:tc>
                <a:tc>
                  <a:txBody>
                    <a:bodyPr/>
                    <a:lstStyle/>
                    <a:p>
                      <a:pPr algn="ctr" fontAlgn="b"/>
                      <a:r>
                        <a:rPr lang="en-US" sz="1400" b="0" i="0" u="none" strike="noStrike">
                          <a:solidFill>
                            <a:srgbClr val="000000"/>
                          </a:solidFill>
                          <a:effectLst/>
                          <a:latin typeface="Calibri" panose="020F0502020204030204" pitchFamily="34" charset="0"/>
                        </a:rPr>
                        <a:t>0.9257</a:t>
                      </a:r>
                    </a:p>
                  </a:txBody>
                  <a:tcPr marL="7620" marR="7620" marT="7620" marB="0" anchor="b"/>
                </a:tc>
                <a:tc>
                  <a:txBody>
                    <a:bodyPr/>
                    <a:lstStyle/>
                    <a:p>
                      <a:pPr algn="ctr" fontAlgn="b"/>
                      <a:r>
                        <a:rPr lang="en-US" sz="1400" b="0" i="0" u="none" strike="noStrike">
                          <a:solidFill>
                            <a:srgbClr val="000000"/>
                          </a:solidFill>
                          <a:effectLst/>
                          <a:latin typeface="Calibri" panose="020F0502020204030204" pitchFamily="34" charset="0"/>
                        </a:rPr>
                        <a:t>0.6385</a:t>
                      </a:r>
                    </a:p>
                  </a:txBody>
                  <a:tcPr marL="7620" marR="7620" marT="7620" marB="0" anchor="b"/>
                </a:tc>
                <a:tc>
                  <a:txBody>
                    <a:bodyPr/>
                    <a:lstStyle/>
                    <a:p>
                      <a:pPr algn="ctr" fontAlgn="b"/>
                      <a:r>
                        <a:rPr lang="en-US" sz="1400" b="0" i="0" u="none" strike="noStrike">
                          <a:solidFill>
                            <a:srgbClr val="000000"/>
                          </a:solidFill>
                          <a:effectLst/>
                          <a:latin typeface="Calibri" panose="020F0502020204030204" pitchFamily="34" charset="0"/>
                        </a:rPr>
                        <a:t>0.5863</a:t>
                      </a:r>
                    </a:p>
                  </a:txBody>
                  <a:tcPr marL="7620" marR="7620" marT="7620" marB="0" anchor="b"/>
                </a:tc>
                <a:tc>
                  <a:txBody>
                    <a:bodyPr/>
                    <a:lstStyle/>
                    <a:p>
                      <a:pPr algn="ctr" fontAlgn="b"/>
                      <a:r>
                        <a:rPr lang="en-US" sz="1400" b="0" i="0" u="none" strike="noStrike" dirty="0">
                          <a:solidFill>
                            <a:srgbClr val="000000"/>
                          </a:solidFill>
                          <a:effectLst/>
                          <a:latin typeface="Calibri" panose="020F0502020204030204" pitchFamily="34" charset="0"/>
                        </a:rPr>
                        <a:t>0.869</a:t>
                      </a:r>
                    </a:p>
                  </a:txBody>
                  <a:tcPr marL="7620" marR="7620" marT="7620" marB="0" anchor="b"/>
                </a:tc>
                <a:tc>
                  <a:txBody>
                    <a:bodyPr/>
                    <a:lstStyle/>
                    <a:p>
                      <a:pPr algn="ctr" fontAlgn="b"/>
                      <a:r>
                        <a:rPr lang="en-US" sz="1400" b="0" i="0" u="none" strike="noStrike" dirty="0">
                          <a:solidFill>
                            <a:srgbClr val="000000"/>
                          </a:solidFill>
                          <a:effectLst/>
                          <a:latin typeface="Calibri" panose="020F0502020204030204" pitchFamily="34" charset="0"/>
                        </a:rPr>
                        <a:t>0.6812</a:t>
                      </a:r>
                    </a:p>
                  </a:txBody>
                  <a:tcPr marL="7620" marR="7620" marT="7620" marB="0" anchor="b"/>
                </a:tc>
                <a:extLst>
                  <a:ext uri="{0D108BD9-81ED-4DB2-BD59-A6C34878D82A}">
                    <a16:rowId xmlns:a16="http://schemas.microsoft.com/office/drawing/2014/main" val="326094598"/>
                  </a:ext>
                </a:extLst>
              </a:tr>
              <a:tr h="670896">
                <a:tc>
                  <a:txBody>
                    <a:bodyPr/>
                    <a:lstStyle/>
                    <a:p>
                      <a:pPr algn="ctr" fontAlgn="b"/>
                      <a:r>
                        <a:rPr lang="en-US" sz="1400" b="1" i="0" u="none" strike="noStrike" dirty="0">
                          <a:solidFill>
                            <a:srgbClr val="000000"/>
                          </a:solidFill>
                          <a:effectLst/>
                          <a:latin typeface="Calibri" panose="020F0502020204030204" pitchFamily="34" charset="0"/>
                        </a:rPr>
                        <a:t>Custom InceptionV3</a:t>
                      </a:r>
                    </a:p>
                  </a:txBody>
                  <a:tcPr marL="7620" marR="7620" marT="7620" marB="0" anchor="b"/>
                </a:tc>
                <a:tc>
                  <a:txBody>
                    <a:bodyPr/>
                    <a:lstStyle/>
                    <a:p>
                      <a:pPr algn="ctr" fontAlgn="b"/>
                      <a:r>
                        <a:rPr lang="en-US" sz="1400" b="0" i="0" u="none" strike="noStrike" dirty="0">
                          <a:solidFill>
                            <a:srgbClr val="000000"/>
                          </a:solidFill>
                          <a:effectLst/>
                          <a:latin typeface="Calibri" panose="020F0502020204030204" pitchFamily="34" charset="0"/>
                        </a:rPr>
                        <a:t>mobinceptionv3_model.h5</a:t>
                      </a:r>
                    </a:p>
                  </a:txBody>
                  <a:tcPr marL="7620" marR="7620" marT="7620" marB="0" anchor="b"/>
                </a:tc>
                <a:tc>
                  <a:txBody>
                    <a:bodyPr/>
                    <a:lstStyle/>
                    <a:p>
                      <a:pPr algn="ctr" fontAlgn="b"/>
                      <a:r>
                        <a:rPr lang="en-US" sz="1400" b="0" i="0" u="none" strike="noStrike">
                          <a:solidFill>
                            <a:srgbClr val="000000"/>
                          </a:solidFill>
                          <a:effectLst/>
                          <a:latin typeface="Calibri" panose="020F0502020204030204" pitchFamily="34" charset="0"/>
                        </a:rPr>
                        <a:t>Mobile </a:t>
                      </a:r>
                    </a:p>
                  </a:txBody>
                  <a:tcPr marL="7620" marR="7620" marT="7620" marB="0" anchor="b"/>
                </a:tc>
                <a:tc>
                  <a:txBody>
                    <a:bodyPr/>
                    <a:lstStyle/>
                    <a:p>
                      <a:pPr algn="ctr" fontAlgn="b"/>
                      <a:r>
                        <a:rPr lang="en-US" sz="1400" b="0" i="0" u="none" strike="noStrike">
                          <a:solidFill>
                            <a:srgbClr val="000000"/>
                          </a:solidFill>
                          <a:effectLst/>
                          <a:latin typeface="Calibri" panose="020F0502020204030204" pitchFamily="34" charset="0"/>
                        </a:rPr>
                        <a:t>0.9923</a:t>
                      </a:r>
                    </a:p>
                  </a:txBody>
                  <a:tcPr marL="7620" marR="7620" marT="7620" marB="0" anchor="b"/>
                </a:tc>
                <a:tc>
                  <a:txBody>
                    <a:bodyPr/>
                    <a:lstStyle/>
                    <a:p>
                      <a:pPr algn="ctr" fontAlgn="b"/>
                      <a:r>
                        <a:rPr lang="en-US" sz="1400" b="0" i="0" u="none" strike="noStrike">
                          <a:solidFill>
                            <a:srgbClr val="000000"/>
                          </a:solidFill>
                          <a:effectLst/>
                          <a:latin typeface="Calibri" panose="020F0502020204030204" pitchFamily="34" charset="0"/>
                        </a:rPr>
                        <a:t>0.7409</a:t>
                      </a:r>
                    </a:p>
                  </a:txBody>
                  <a:tcPr marL="7620" marR="7620" marT="7620" marB="0" anchor="b"/>
                </a:tc>
                <a:tc>
                  <a:txBody>
                    <a:bodyPr/>
                    <a:lstStyle/>
                    <a:p>
                      <a:pPr algn="ctr" fontAlgn="b"/>
                      <a:r>
                        <a:rPr lang="en-US" sz="1400" b="0" i="0" u="none" strike="noStrike">
                          <a:solidFill>
                            <a:srgbClr val="000000"/>
                          </a:solidFill>
                          <a:effectLst/>
                          <a:latin typeface="Calibri" panose="020F0502020204030204" pitchFamily="34" charset="0"/>
                        </a:rPr>
                        <a:t>0.8361</a:t>
                      </a:r>
                    </a:p>
                  </a:txBody>
                  <a:tcPr marL="7620" marR="7620" marT="7620" marB="0" anchor="b"/>
                </a:tc>
                <a:tc>
                  <a:txBody>
                    <a:bodyPr/>
                    <a:lstStyle/>
                    <a:p>
                      <a:pPr algn="ctr" fontAlgn="b"/>
                      <a:r>
                        <a:rPr lang="en-US" sz="1400" b="0" i="0" u="none" strike="noStrike">
                          <a:solidFill>
                            <a:srgbClr val="000000"/>
                          </a:solidFill>
                          <a:effectLst/>
                          <a:latin typeface="Calibri" panose="020F0502020204030204" pitchFamily="34" charset="0"/>
                        </a:rPr>
                        <a:t>0.4879</a:t>
                      </a:r>
                    </a:p>
                  </a:txBody>
                  <a:tcPr marL="7620" marR="7620" marT="7620" marB="0" anchor="b"/>
                </a:tc>
                <a:tc>
                  <a:txBody>
                    <a:bodyPr/>
                    <a:lstStyle/>
                    <a:p>
                      <a:pPr algn="ctr" fontAlgn="b"/>
                      <a:r>
                        <a:rPr lang="en-US" sz="1400" b="0" i="0" u="none" strike="noStrike" dirty="0">
                          <a:solidFill>
                            <a:srgbClr val="000000"/>
                          </a:solidFill>
                          <a:effectLst/>
                          <a:latin typeface="Calibri" panose="020F0502020204030204" pitchFamily="34" charset="0"/>
                        </a:rPr>
                        <a:t>0.7293</a:t>
                      </a:r>
                    </a:p>
                  </a:txBody>
                  <a:tcPr marL="7620" marR="7620" marT="7620" marB="0" anchor="b"/>
                </a:tc>
                <a:extLst>
                  <a:ext uri="{0D108BD9-81ED-4DB2-BD59-A6C34878D82A}">
                    <a16:rowId xmlns:a16="http://schemas.microsoft.com/office/drawing/2014/main" val="1891799586"/>
                  </a:ext>
                </a:extLst>
              </a:tr>
            </a:tbl>
          </a:graphicData>
        </a:graphic>
      </p:graphicFrame>
    </p:spTree>
    <p:extLst>
      <p:ext uri="{BB962C8B-B14F-4D97-AF65-F5344CB8AC3E}">
        <p14:creationId xmlns:p14="http://schemas.microsoft.com/office/powerpoint/2010/main" val="11100181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C3330483-D45C-5C67-6745-819A14481463}"/>
              </a:ext>
            </a:extLst>
          </p:cNvPr>
          <p:cNvPicPr>
            <a:picLocks noChangeAspect="1"/>
          </p:cNvPicPr>
          <p:nvPr/>
        </p:nvPicPr>
        <p:blipFill>
          <a:blip r:embed="rId2"/>
          <a:stretch>
            <a:fillRect/>
          </a:stretch>
        </p:blipFill>
        <p:spPr>
          <a:xfrm>
            <a:off x="156129" y="1766605"/>
            <a:ext cx="5845466" cy="2952752"/>
          </a:xfrm>
          <a:prstGeom prst="rect">
            <a:avLst/>
          </a:prstGeom>
          <a:ln>
            <a:solidFill>
              <a:schemeClr val="tx1">
                <a:lumMod val="95000"/>
                <a:lumOff val="5000"/>
              </a:schemeClr>
            </a:solidFill>
          </a:ln>
        </p:spPr>
      </p:pic>
      <p:pic>
        <p:nvPicPr>
          <p:cNvPr id="27" name="Picture 26">
            <a:extLst>
              <a:ext uri="{FF2B5EF4-FFF2-40B4-BE49-F238E27FC236}">
                <a16:creationId xmlns:a16="http://schemas.microsoft.com/office/drawing/2014/main" id="{0A153FC5-C012-93A5-6E5F-4DA1547FB265}"/>
              </a:ext>
            </a:extLst>
          </p:cNvPr>
          <p:cNvPicPr>
            <a:picLocks noChangeAspect="1"/>
          </p:cNvPicPr>
          <p:nvPr/>
        </p:nvPicPr>
        <p:blipFill>
          <a:blip r:embed="rId3"/>
          <a:stretch>
            <a:fillRect/>
          </a:stretch>
        </p:blipFill>
        <p:spPr>
          <a:xfrm>
            <a:off x="6096000" y="1766605"/>
            <a:ext cx="5992831" cy="2952752"/>
          </a:xfrm>
          <a:prstGeom prst="rect">
            <a:avLst/>
          </a:prstGeom>
          <a:ln>
            <a:solidFill>
              <a:schemeClr val="tx1">
                <a:lumMod val="95000"/>
                <a:lumOff val="5000"/>
              </a:schemeClr>
            </a:solidFill>
          </a:ln>
        </p:spPr>
      </p:pic>
      <p:pic>
        <p:nvPicPr>
          <p:cNvPr id="28" name="Picture 27">
            <a:extLst>
              <a:ext uri="{FF2B5EF4-FFF2-40B4-BE49-F238E27FC236}">
                <a16:creationId xmlns:a16="http://schemas.microsoft.com/office/drawing/2014/main" id="{50534603-F3FE-A5A9-21FD-B613CB008458}"/>
              </a:ext>
            </a:extLst>
          </p:cNvPr>
          <p:cNvPicPr>
            <a:picLocks noChangeAspect="1"/>
          </p:cNvPicPr>
          <p:nvPr/>
        </p:nvPicPr>
        <p:blipFill>
          <a:blip r:embed="rId4"/>
          <a:stretch>
            <a:fillRect/>
          </a:stretch>
        </p:blipFill>
        <p:spPr>
          <a:xfrm>
            <a:off x="9015548" y="4803671"/>
            <a:ext cx="3073283" cy="1695703"/>
          </a:xfrm>
          <a:prstGeom prst="rect">
            <a:avLst/>
          </a:prstGeom>
        </p:spPr>
      </p:pic>
      <p:pic>
        <p:nvPicPr>
          <p:cNvPr id="29" name="Picture 28">
            <a:extLst>
              <a:ext uri="{FF2B5EF4-FFF2-40B4-BE49-F238E27FC236}">
                <a16:creationId xmlns:a16="http://schemas.microsoft.com/office/drawing/2014/main" id="{D308435F-917C-F00D-2917-14355C5C7665}"/>
              </a:ext>
            </a:extLst>
          </p:cNvPr>
          <p:cNvPicPr>
            <a:picLocks noChangeAspect="1"/>
          </p:cNvPicPr>
          <p:nvPr/>
        </p:nvPicPr>
        <p:blipFill>
          <a:blip r:embed="rId5"/>
          <a:stretch>
            <a:fillRect/>
          </a:stretch>
        </p:blipFill>
        <p:spPr>
          <a:xfrm>
            <a:off x="6107651" y="4803671"/>
            <a:ext cx="2741736" cy="1695703"/>
          </a:xfrm>
          <a:prstGeom prst="rect">
            <a:avLst/>
          </a:prstGeom>
        </p:spPr>
      </p:pic>
      <p:pic>
        <p:nvPicPr>
          <p:cNvPr id="30" name="Picture 29">
            <a:extLst>
              <a:ext uri="{FF2B5EF4-FFF2-40B4-BE49-F238E27FC236}">
                <a16:creationId xmlns:a16="http://schemas.microsoft.com/office/drawing/2014/main" id="{EA34D625-EFFB-5F05-B724-B70B1B307A72}"/>
              </a:ext>
            </a:extLst>
          </p:cNvPr>
          <p:cNvPicPr>
            <a:picLocks noChangeAspect="1"/>
          </p:cNvPicPr>
          <p:nvPr/>
        </p:nvPicPr>
        <p:blipFill>
          <a:blip r:embed="rId6"/>
          <a:stretch>
            <a:fillRect/>
          </a:stretch>
        </p:blipFill>
        <p:spPr>
          <a:xfrm>
            <a:off x="156129" y="4803671"/>
            <a:ext cx="2796476" cy="1695703"/>
          </a:xfrm>
          <a:prstGeom prst="rect">
            <a:avLst/>
          </a:prstGeom>
        </p:spPr>
      </p:pic>
      <p:pic>
        <p:nvPicPr>
          <p:cNvPr id="31" name="Picture 30">
            <a:extLst>
              <a:ext uri="{FF2B5EF4-FFF2-40B4-BE49-F238E27FC236}">
                <a16:creationId xmlns:a16="http://schemas.microsoft.com/office/drawing/2014/main" id="{2EF6F1FA-68C0-DBED-C2E6-602F9DF97F3F}"/>
              </a:ext>
            </a:extLst>
          </p:cNvPr>
          <p:cNvPicPr>
            <a:picLocks noChangeAspect="1"/>
          </p:cNvPicPr>
          <p:nvPr/>
        </p:nvPicPr>
        <p:blipFill>
          <a:blip r:embed="rId7"/>
          <a:stretch>
            <a:fillRect/>
          </a:stretch>
        </p:blipFill>
        <p:spPr>
          <a:xfrm>
            <a:off x="3058660" y="4803671"/>
            <a:ext cx="2942936" cy="1695703"/>
          </a:xfrm>
          <a:prstGeom prst="rect">
            <a:avLst/>
          </a:prstGeom>
        </p:spPr>
      </p:pic>
      <p:sp>
        <p:nvSpPr>
          <p:cNvPr id="3" name="TextBox 2">
            <a:extLst>
              <a:ext uri="{FF2B5EF4-FFF2-40B4-BE49-F238E27FC236}">
                <a16:creationId xmlns:a16="http://schemas.microsoft.com/office/drawing/2014/main" id="{CFD45824-E6F4-6E61-0985-A5E8C0B75E75}"/>
              </a:ext>
            </a:extLst>
          </p:cNvPr>
          <p:cNvSpPr txBox="1"/>
          <p:nvPr/>
        </p:nvSpPr>
        <p:spPr>
          <a:xfrm>
            <a:off x="2662518" y="-2166"/>
            <a:ext cx="6096000" cy="400110"/>
          </a:xfrm>
          <a:prstGeom prst="rect">
            <a:avLst/>
          </a:prstGeom>
          <a:noFill/>
        </p:spPr>
        <p:txBody>
          <a:bodyPr wrap="square">
            <a:spAutoFit/>
          </a:bodyPr>
          <a:lstStyle/>
          <a:p>
            <a:pPr algn="ctr"/>
            <a:r>
              <a:rPr lang="en-US" sz="2000" b="1" dirty="0">
                <a:solidFill>
                  <a:schemeClr val="tx1">
                    <a:lumMod val="95000"/>
                    <a:lumOff val="5000"/>
                  </a:schemeClr>
                </a:solidFill>
                <a:cs typeface="Calibri Light"/>
              </a:rPr>
              <a:t>Custom Inceptionv3</a:t>
            </a:r>
            <a:endParaRPr lang="en-US" sz="2000" b="1" dirty="0"/>
          </a:p>
        </p:txBody>
      </p:sp>
      <p:graphicFrame>
        <p:nvGraphicFramePr>
          <p:cNvPr id="4" name="Table 3">
            <a:extLst>
              <a:ext uri="{FF2B5EF4-FFF2-40B4-BE49-F238E27FC236}">
                <a16:creationId xmlns:a16="http://schemas.microsoft.com/office/drawing/2014/main" id="{949320EE-B1A4-FFFA-2D0A-BF5FDBE5BF2C}"/>
              </a:ext>
            </a:extLst>
          </p:cNvPr>
          <p:cNvGraphicFramePr>
            <a:graphicFrameLocks noGrp="1"/>
          </p:cNvGraphicFramePr>
          <p:nvPr>
            <p:extLst>
              <p:ext uri="{D42A27DB-BD31-4B8C-83A1-F6EECF244321}">
                <p14:modId xmlns:p14="http://schemas.microsoft.com/office/powerpoint/2010/main" val="2362482850"/>
              </p:ext>
            </p:extLst>
          </p:nvPr>
        </p:nvGraphicFramePr>
        <p:xfrm>
          <a:off x="2505873" y="442194"/>
          <a:ext cx="2378610" cy="1280160"/>
        </p:xfrm>
        <a:graphic>
          <a:graphicData uri="http://schemas.openxmlformats.org/drawingml/2006/table">
            <a:tbl>
              <a:tblPr firstRow="1" bandRow="1">
                <a:tableStyleId>{5C22544A-7EE6-4342-B048-85BDC9FD1C3A}</a:tableStyleId>
              </a:tblPr>
              <a:tblGrid>
                <a:gridCol w="1491104">
                  <a:extLst>
                    <a:ext uri="{9D8B030D-6E8A-4147-A177-3AD203B41FA5}">
                      <a16:colId xmlns:a16="http://schemas.microsoft.com/office/drawing/2014/main" val="2934594865"/>
                    </a:ext>
                  </a:extLst>
                </a:gridCol>
                <a:gridCol w="887506">
                  <a:extLst>
                    <a:ext uri="{9D8B030D-6E8A-4147-A177-3AD203B41FA5}">
                      <a16:colId xmlns:a16="http://schemas.microsoft.com/office/drawing/2014/main" val="1980023861"/>
                    </a:ext>
                  </a:extLst>
                </a:gridCol>
              </a:tblGrid>
              <a:tr h="256936">
                <a:tc>
                  <a:txBody>
                    <a:bodyPr/>
                    <a:lstStyle/>
                    <a:p>
                      <a:pPr algn="ctr"/>
                      <a:r>
                        <a:rPr lang="en-US" sz="1200" dirty="0"/>
                        <a:t>Test Set</a:t>
                      </a:r>
                    </a:p>
                  </a:txBody>
                  <a:tcPr/>
                </a:tc>
                <a:tc>
                  <a:txBody>
                    <a:bodyPr/>
                    <a:lstStyle/>
                    <a:p>
                      <a:pPr algn="ctr"/>
                      <a:r>
                        <a:rPr lang="en-US" sz="1200" dirty="0"/>
                        <a:t>Test Accuracy</a:t>
                      </a:r>
                    </a:p>
                  </a:txBody>
                  <a:tcPr/>
                </a:tc>
                <a:extLst>
                  <a:ext uri="{0D108BD9-81ED-4DB2-BD59-A6C34878D82A}">
                    <a16:rowId xmlns:a16="http://schemas.microsoft.com/office/drawing/2014/main" val="36598363"/>
                  </a:ext>
                </a:extLst>
              </a:tr>
              <a:tr h="256936">
                <a:tc>
                  <a:txBody>
                    <a:bodyPr/>
                    <a:lstStyle/>
                    <a:p>
                      <a:pPr algn="ctr"/>
                      <a:r>
                        <a:rPr lang="en-US" sz="1200" dirty="0"/>
                        <a:t>Mobile Corpus</a:t>
                      </a:r>
                    </a:p>
                  </a:txBody>
                  <a:tcPr/>
                </a:tc>
                <a:tc>
                  <a:txBody>
                    <a:bodyPr/>
                    <a:lstStyle/>
                    <a:p>
                      <a:pPr algn="ctr"/>
                      <a:r>
                        <a:rPr lang="en-US" sz="1200" dirty="0"/>
                        <a:t>0.8361</a:t>
                      </a:r>
                    </a:p>
                  </a:txBody>
                  <a:tcPr/>
                </a:tc>
                <a:extLst>
                  <a:ext uri="{0D108BD9-81ED-4DB2-BD59-A6C34878D82A}">
                    <a16:rowId xmlns:a16="http://schemas.microsoft.com/office/drawing/2014/main" val="3050129733"/>
                  </a:ext>
                </a:extLst>
              </a:tr>
              <a:tr h="25693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0" dirty="0"/>
                        <a:t>Mobile </a:t>
                      </a:r>
                      <a:r>
                        <a:rPr lang="en-US" sz="1200" b="0" dirty="0" err="1"/>
                        <a:t>ArTaxOr</a:t>
                      </a:r>
                      <a:r>
                        <a:rPr lang="en-US" sz="1200" b="0" dirty="0"/>
                        <a:t> </a:t>
                      </a:r>
                      <a:r>
                        <a:rPr lang="en-US" sz="1200" dirty="0"/>
                        <a:t>Mix</a:t>
                      </a:r>
                    </a:p>
                  </a:txBody>
                  <a:tcPr/>
                </a:tc>
                <a:tc>
                  <a:txBody>
                    <a:bodyPr/>
                    <a:lstStyle/>
                    <a:p>
                      <a:pPr algn="ctr"/>
                      <a:r>
                        <a:rPr lang="en-US" sz="1200" dirty="0"/>
                        <a:t>0.7293</a:t>
                      </a:r>
                    </a:p>
                  </a:txBody>
                  <a:tcPr/>
                </a:tc>
                <a:extLst>
                  <a:ext uri="{0D108BD9-81ED-4DB2-BD59-A6C34878D82A}">
                    <a16:rowId xmlns:a16="http://schemas.microsoft.com/office/drawing/2014/main" val="2365358966"/>
                  </a:ext>
                </a:extLst>
              </a:tr>
              <a:tr h="262734">
                <a:tc>
                  <a:txBody>
                    <a:bodyPr/>
                    <a:lstStyle/>
                    <a:p>
                      <a:pPr algn="ctr"/>
                      <a:r>
                        <a:rPr lang="en-US" sz="1200" dirty="0" err="1"/>
                        <a:t>ArTaxOr</a:t>
                      </a:r>
                      <a:endParaRPr lang="en-US" sz="12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t>0.4879</a:t>
                      </a:r>
                    </a:p>
                  </a:txBody>
                  <a:tcPr/>
                </a:tc>
                <a:extLst>
                  <a:ext uri="{0D108BD9-81ED-4DB2-BD59-A6C34878D82A}">
                    <a16:rowId xmlns:a16="http://schemas.microsoft.com/office/drawing/2014/main" val="2733998227"/>
                  </a:ext>
                </a:extLst>
              </a:tr>
            </a:tbl>
          </a:graphicData>
        </a:graphic>
      </p:graphicFrame>
      <p:graphicFrame>
        <p:nvGraphicFramePr>
          <p:cNvPr id="5" name="Table 4">
            <a:extLst>
              <a:ext uri="{FF2B5EF4-FFF2-40B4-BE49-F238E27FC236}">
                <a16:creationId xmlns:a16="http://schemas.microsoft.com/office/drawing/2014/main" id="{7898DB7D-7C2A-056E-76D2-48AB781D40B6}"/>
              </a:ext>
            </a:extLst>
          </p:cNvPr>
          <p:cNvGraphicFramePr>
            <a:graphicFrameLocks noGrp="1"/>
          </p:cNvGraphicFramePr>
          <p:nvPr>
            <p:extLst>
              <p:ext uri="{D42A27DB-BD31-4B8C-83A1-F6EECF244321}">
                <p14:modId xmlns:p14="http://schemas.microsoft.com/office/powerpoint/2010/main" val="3783154612"/>
              </p:ext>
            </p:extLst>
          </p:nvPr>
        </p:nvGraphicFramePr>
        <p:xfrm>
          <a:off x="156129" y="756705"/>
          <a:ext cx="2249703" cy="741680"/>
        </p:xfrm>
        <a:graphic>
          <a:graphicData uri="http://schemas.openxmlformats.org/drawingml/2006/table">
            <a:tbl>
              <a:tblPr firstRow="1" bandRow="1">
                <a:tableStyleId>{5C22544A-7EE6-4342-B048-85BDC9FD1C3A}</a:tableStyleId>
              </a:tblPr>
              <a:tblGrid>
                <a:gridCol w="1254621">
                  <a:extLst>
                    <a:ext uri="{9D8B030D-6E8A-4147-A177-3AD203B41FA5}">
                      <a16:colId xmlns:a16="http://schemas.microsoft.com/office/drawing/2014/main" val="2640193209"/>
                    </a:ext>
                  </a:extLst>
                </a:gridCol>
                <a:gridCol w="995082">
                  <a:extLst>
                    <a:ext uri="{9D8B030D-6E8A-4147-A177-3AD203B41FA5}">
                      <a16:colId xmlns:a16="http://schemas.microsoft.com/office/drawing/2014/main" val="2351665723"/>
                    </a:ext>
                  </a:extLst>
                </a:gridCol>
              </a:tblGrid>
              <a:tr h="370840">
                <a:tc>
                  <a:txBody>
                    <a:bodyPr/>
                    <a:lstStyle/>
                    <a:p>
                      <a:r>
                        <a:rPr lang="en-US" sz="1400" dirty="0"/>
                        <a:t>Train Accuracy</a:t>
                      </a:r>
                    </a:p>
                  </a:txBody>
                  <a:tcPr/>
                </a:tc>
                <a:tc>
                  <a:txBody>
                    <a:bodyPr/>
                    <a:lstStyle/>
                    <a:p>
                      <a:r>
                        <a:rPr lang="en-US" sz="1400" dirty="0"/>
                        <a:t>0.9923</a:t>
                      </a:r>
                    </a:p>
                  </a:txBody>
                  <a:tcPr/>
                </a:tc>
                <a:extLst>
                  <a:ext uri="{0D108BD9-81ED-4DB2-BD59-A6C34878D82A}">
                    <a16:rowId xmlns:a16="http://schemas.microsoft.com/office/drawing/2014/main" val="292155492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a:t>Val Accuracy</a:t>
                      </a:r>
                    </a:p>
                  </a:txBody>
                  <a:tcPr/>
                </a:tc>
                <a:tc>
                  <a:txBody>
                    <a:bodyPr/>
                    <a:lstStyle/>
                    <a:p>
                      <a:r>
                        <a:rPr lang="en-US" sz="1400" dirty="0"/>
                        <a:t>0.7409</a:t>
                      </a:r>
                    </a:p>
                  </a:txBody>
                  <a:tcPr/>
                </a:tc>
                <a:extLst>
                  <a:ext uri="{0D108BD9-81ED-4DB2-BD59-A6C34878D82A}">
                    <a16:rowId xmlns:a16="http://schemas.microsoft.com/office/drawing/2014/main" val="4209297298"/>
                  </a:ext>
                </a:extLst>
              </a:tr>
            </a:tbl>
          </a:graphicData>
        </a:graphic>
      </p:graphicFrame>
      <p:graphicFrame>
        <p:nvGraphicFramePr>
          <p:cNvPr id="6" name="Table 5">
            <a:extLst>
              <a:ext uri="{FF2B5EF4-FFF2-40B4-BE49-F238E27FC236}">
                <a16:creationId xmlns:a16="http://schemas.microsoft.com/office/drawing/2014/main" id="{0A5D279F-3AF5-C4C4-F76F-E9B560E10BD1}"/>
              </a:ext>
            </a:extLst>
          </p:cNvPr>
          <p:cNvGraphicFramePr>
            <a:graphicFrameLocks noGrp="1"/>
          </p:cNvGraphicFramePr>
          <p:nvPr>
            <p:extLst>
              <p:ext uri="{D42A27DB-BD31-4B8C-83A1-F6EECF244321}">
                <p14:modId xmlns:p14="http://schemas.microsoft.com/office/powerpoint/2010/main" val="3557110306"/>
              </p:ext>
            </p:extLst>
          </p:nvPr>
        </p:nvGraphicFramePr>
        <p:xfrm>
          <a:off x="8726904" y="497137"/>
          <a:ext cx="2571876" cy="1176120"/>
        </p:xfrm>
        <a:graphic>
          <a:graphicData uri="http://schemas.openxmlformats.org/drawingml/2006/table">
            <a:tbl>
              <a:tblPr firstRow="1" bandRow="1">
                <a:tableStyleId>{5C22544A-7EE6-4342-B048-85BDC9FD1C3A}</a:tableStyleId>
              </a:tblPr>
              <a:tblGrid>
                <a:gridCol w="1429719">
                  <a:extLst>
                    <a:ext uri="{9D8B030D-6E8A-4147-A177-3AD203B41FA5}">
                      <a16:colId xmlns:a16="http://schemas.microsoft.com/office/drawing/2014/main" val="2934594865"/>
                    </a:ext>
                  </a:extLst>
                </a:gridCol>
                <a:gridCol w="1142157">
                  <a:extLst>
                    <a:ext uri="{9D8B030D-6E8A-4147-A177-3AD203B41FA5}">
                      <a16:colId xmlns:a16="http://schemas.microsoft.com/office/drawing/2014/main" val="1980023861"/>
                    </a:ext>
                  </a:extLst>
                </a:gridCol>
              </a:tblGrid>
              <a:tr h="294030">
                <a:tc>
                  <a:txBody>
                    <a:bodyPr/>
                    <a:lstStyle/>
                    <a:p>
                      <a:pPr algn="ctr"/>
                      <a:r>
                        <a:rPr lang="en-US" sz="1200" dirty="0"/>
                        <a:t>Test Set</a:t>
                      </a:r>
                    </a:p>
                  </a:txBody>
                  <a:tcPr/>
                </a:tc>
                <a:tc>
                  <a:txBody>
                    <a:bodyPr/>
                    <a:lstStyle/>
                    <a:p>
                      <a:pPr algn="ctr"/>
                      <a:r>
                        <a:rPr lang="en-US" sz="1200" dirty="0"/>
                        <a:t>Test Accuracy</a:t>
                      </a:r>
                    </a:p>
                  </a:txBody>
                  <a:tcPr/>
                </a:tc>
                <a:extLst>
                  <a:ext uri="{0D108BD9-81ED-4DB2-BD59-A6C34878D82A}">
                    <a16:rowId xmlns:a16="http://schemas.microsoft.com/office/drawing/2014/main" val="36598363"/>
                  </a:ext>
                </a:extLst>
              </a:tr>
              <a:tr h="294030">
                <a:tc>
                  <a:txBody>
                    <a:bodyPr/>
                    <a:lstStyle/>
                    <a:p>
                      <a:pPr algn="ctr"/>
                      <a:r>
                        <a:rPr lang="en-US" sz="1200"/>
                        <a:t>Mobile Corpus</a:t>
                      </a:r>
                    </a:p>
                  </a:txBody>
                  <a:tcPr/>
                </a:tc>
                <a:tc>
                  <a:txBody>
                    <a:bodyPr/>
                    <a:lstStyle/>
                    <a:p>
                      <a:pPr algn="ctr"/>
                      <a:r>
                        <a:rPr lang="en-US" sz="1200" dirty="0"/>
                        <a:t>0.5863</a:t>
                      </a:r>
                    </a:p>
                  </a:txBody>
                  <a:tcPr/>
                </a:tc>
                <a:extLst>
                  <a:ext uri="{0D108BD9-81ED-4DB2-BD59-A6C34878D82A}">
                    <a16:rowId xmlns:a16="http://schemas.microsoft.com/office/drawing/2014/main" val="3050129733"/>
                  </a:ext>
                </a:extLst>
              </a:tr>
              <a:tr h="29403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0"/>
                        <a:t>Mobile </a:t>
                      </a:r>
                      <a:r>
                        <a:rPr lang="en-US" sz="1200" b="0" err="1"/>
                        <a:t>ArTaxOr</a:t>
                      </a:r>
                      <a:r>
                        <a:rPr lang="en-US" sz="1200" b="0"/>
                        <a:t> </a:t>
                      </a:r>
                      <a:r>
                        <a:rPr lang="en-US" sz="1200"/>
                        <a:t>Mix</a:t>
                      </a:r>
                    </a:p>
                  </a:txBody>
                  <a:tcPr/>
                </a:tc>
                <a:tc>
                  <a:txBody>
                    <a:bodyPr/>
                    <a:lstStyle/>
                    <a:p>
                      <a:pPr lvl="0" algn="ctr">
                        <a:buNone/>
                      </a:pPr>
                      <a:r>
                        <a:rPr lang="en-US" sz="1200" b="0" i="0" u="none" strike="noStrike" noProof="0" dirty="0">
                          <a:latin typeface="Consolas"/>
                        </a:rPr>
                        <a:t>0.6812</a:t>
                      </a:r>
                      <a:endParaRPr lang="en-US" sz="1200" dirty="0"/>
                    </a:p>
                  </a:txBody>
                  <a:tcPr/>
                </a:tc>
                <a:extLst>
                  <a:ext uri="{0D108BD9-81ED-4DB2-BD59-A6C34878D82A}">
                    <a16:rowId xmlns:a16="http://schemas.microsoft.com/office/drawing/2014/main" val="2365358966"/>
                  </a:ext>
                </a:extLst>
              </a:tr>
              <a:tr h="294030">
                <a:tc>
                  <a:txBody>
                    <a:bodyPr/>
                    <a:lstStyle/>
                    <a:p>
                      <a:pPr algn="ctr"/>
                      <a:r>
                        <a:rPr lang="en-US" sz="1200" err="1"/>
                        <a:t>ArTaxOr</a:t>
                      </a:r>
                      <a:endParaRPr lang="en-US" sz="1200"/>
                    </a:p>
                  </a:txBody>
                  <a:tcPr/>
                </a:tc>
                <a:tc>
                  <a:txBody>
                    <a:bodyPr/>
                    <a:lstStyle/>
                    <a:p>
                      <a:pPr algn="ctr"/>
                      <a:r>
                        <a:rPr lang="en-US" sz="1200" dirty="0"/>
                        <a:t>0.869</a:t>
                      </a:r>
                    </a:p>
                  </a:txBody>
                  <a:tcPr/>
                </a:tc>
                <a:extLst>
                  <a:ext uri="{0D108BD9-81ED-4DB2-BD59-A6C34878D82A}">
                    <a16:rowId xmlns:a16="http://schemas.microsoft.com/office/drawing/2014/main" val="2733998227"/>
                  </a:ext>
                </a:extLst>
              </a:tr>
            </a:tbl>
          </a:graphicData>
        </a:graphic>
      </p:graphicFrame>
      <p:graphicFrame>
        <p:nvGraphicFramePr>
          <p:cNvPr id="7" name="Table 6">
            <a:extLst>
              <a:ext uri="{FF2B5EF4-FFF2-40B4-BE49-F238E27FC236}">
                <a16:creationId xmlns:a16="http://schemas.microsoft.com/office/drawing/2014/main" id="{4D366CC6-27D2-B336-E131-DD539860E8CA}"/>
              </a:ext>
            </a:extLst>
          </p:cNvPr>
          <p:cNvGraphicFramePr>
            <a:graphicFrameLocks noGrp="1"/>
          </p:cNvGraphicFramePr>
          <p:nvPr>
            <p:extLst>
              <p:ext uri="{D42A27DB-BD31-4B8C-83A1-F6EECF244321}">
                <p14:modId xmlns:p14="http://schemas.microsoft.com/office/powerpoint/2010/main" val="1713500918"/>
              </p:ext>
            </p:extLst>
          </p:nvPr>
        </p:nvGraphicFramePr>
        <p:xfrm>
          <a:off x="6593265" y="672673"/>
          <a:ext cx="2065212" cy="741680"/>
        </p:xfrm>
        <a:graphic>
          <a:graphicData uri="http://schemas.openxmlformats.org/drawingml/2006/table">
            <a:tbl>
              <a:tblPr firstRow="1" bandRow="1">
                <a:tableStyleId>{5C22544A-7EE6-4342-B048-85BDC9FD1C3A}</a:tableStyleId>
              </a:tblPr>
              <a:tblGrid>
                <a:gridCol w="1273961">
                  <a:extLst>
                    <a:ext uri="{9D8B030D-6E8A-4147-A177-3AD203B41FA5}">
                      <a16:colId xmlns:a16="http://schemas.microsoft.com/office/drawing/2014/main" val="2640193209"/>
                    </a:ext>
                  </a:extLst>
                </a:gridCol>
                <a:gridCol w="791251">
                  <a:extLst>
                    <a:ext uri="{9D8B030D-6E8A-4147-A177-3AD203B41FA5}">
                      <a16:colId xmlns:a16="http://schemas.microsoft.com/office/drawing/2014/main" val="2351665723"/>
                    </a:ext>
                  </a:extLst>
                </a:gridCol>
              </a:tblGrid>
              <a:tr h="370840">
                <a:tc>
                  <a:txBody>
                    <a:bodyPr/>
                    <a:lstStyle/>
                    <a:p>
                      <a:r>
                        <a:rPr lang="en-US" sz="1400" dirty="0"/>
                        <a:t>Train Accuracy</a:t>
                      </a:r>
                    </a:p>
                  </a:txBody>
                  <a:tcPr/>
                </a:tc>
                <a:tc>
                  <a:txBody>
                    <a:bodyPr/>
                    <a:lstStyle/>
                    <a:p>
                      <a:r>
                        <a:rPr lang="en-US" sz="1400" dirty="0"/>
                        <a:t>0.9257</a:t>
                      </a:r>
                    </a:p>
                  </a:txBody>
                  <a:tcPr/>
                </a:tc>
                <a:extLst>
                  <a:ext uri="{0D108BD9-81ED-4DB2-BD59-A6C34878D82A}">
                    <a16:rowId xmlns:a16="http://schemas.microsoft.com/office/drawing/2014/main" val="292155492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a:t>Val Accuracy</a:t>
                      </a:r>
                    </a:p>
                  </a:txBody>
                  <a:tcPr/>
                </a:tc>
                <a:tc>
                  <a:txBody>
                    <a:bodyPr/>
                    <a:lstStyle/>
                    <a:p>
                      <a:r>
                        <a:rPr lang="en-US" sz="1400" dirty="0"/>
                        <a:t>0.6385</a:t>
                      </a:r>
                    </a:p>
                  </a:txBody>
                  <a:tcPr/>
                </a:tc>
                <a:extLst>
                  <a:ext uri="{0D108BD9-81ED-4DB2-BD59-A6C34878D82A}">
                    <a16:rowId xmlns:a16="http://schemas.microsoft.com/office/drawing/2014/main" val="4209297298"/>
                  </a:ext>
                </a:extLst>
              </a:tr>
            </a:tbl>
          </a:graphicData>
        </a:graphic>
      </p:graphicFrame>
    </p:spTree>
    <p:extLst>
      <p:ext uri="{BB962C8B-B14F-4D97-AF65-F5344CB8AC3E}">
        <p14:creationId xmlns:p14="http://schemas.microsoft.com/office/powerpoint/2010/main" val="16608921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844A654-7980-88E8-E675-813254924C1A}"/>
              </a:ext>
            </a:extLst>
          </p:cNvPr>
          <p:cNvSpPr>
            <a:spLocks noGrp="1"/>
          </p:cNvSpPr>
          <p:nvPr>
            <p:ph type="title"/>
          </p:nvPr>
        </p:nvSpPr>
        <p:spPr>
          <a:xfrm>
            <a:off x="920044" y="313353"/>
            <a:ext cx="10526247" cy="1033669"/>
          </a:xfrm>
        </p:spPr>
        <p:txBody>
          <a:bodyPr>
            <a:normAutofit/>
          </a:bodyPr>
          <a:lstStyle/>
          <a:p>
            <a:r>
              <a:rPr lang="en-US" sz="4000" dirty="0">
                <a:solidFill>
                  <a:srgbClr val="FFFFFF"/>
                </a:solidFill>
                <a:cs typeface="Calibri Light"/>
              </a:rPr>
              <a:t>Models and Results - </a:t>
            </a:r>
            <a:r>
              <a:rPr lang="en-US" sz="3600" b="1" dirty="0">
                <a:solidFill>
                  <a:schemeClr val="bg1"/>
                </a:solidFill>
                <a:cs typeface="Calibri Light"/>
              </a:rPr>
              <a:t> Trained with Mobile Corpus</a:t>
            </a:r>
            <a:endParaRPr lang="en-US" sz="3600" dirty="0">
              <a:solidFill>
                <a:schemeClr val="bg1"/>
              </a:solidFill>
              <a:cs typeface="Calibri Light"/>
            </a:endParaRPr>
          </a:p>
          <a:p>
            <a:endParaRPr lang="en-US" sz="4000" dirty="0">
              <a:solidFill>
                <a:srgbClr val="FFFFFF"/>
              </a:solidFill>
              <a:cs typeface="Calibri Light"/>
            </a:endParaRPr>
          </a:p>
        </p:txBody>
      </p:sp>
      <p:sp>
        <p:nvSpPr>
          <p:cNvPr id="3" name="Content Placeholder 2">
            <a:extLst>
              <a:ext uri="{FF2B5EF4-FFF2-40B4-BE49-F238E27FC236}">
                <a16:creationId xmlns:a16="http://schemas.microsoft.com/office/drawing/2014/main" id="{82E99DD1-4CCA-78BD-0A82-468169AADB85}"/>
              </a:ext>
            </a:extLst>
          </p:cNvPr>
          <p:cNvSpPr>
            <a:spLocks noGrp="1"/>
          </p:cNvSpPr>
          <p:nvPr>
            <p:ph idx="1"/>
          </p:nvPr>
        </p:nvSpPr>
        <p:spPr>
          <a:xfrm>
            <a:off x="1371599" y="2318197"/>
            <a:ext cx="9724031" cy="3683358"/>
          </a:xfrm>
        </p:spPr>
        <p:txBody>
          <a:bodyPr vert="horz" lIns="91440" tIns="45720" rIns="91440" bIns="45720" rtlCol="0" anchor="ctr">
            <a:normAutofit/>
          </a:bodyPr>
          <a:lstStyle/>
          <a:p>
            <a:pPr marL="0" indent="0">
              <a:buNone/>
            </a:pPr>
            <a:endParaRPr lang="en-US" sz="2000">
              <a:cs typeface="Calibri"/>
            </a:endParaRPr>
          </a:p>
          <a:p>
            <a:endParaRPr lang="en-US" sz="2000">
              <a:cs typeface="Calibri"/>
            </a:endParaRPr>
          </a:p>
        </p:txBody>
      </p:sp>
      <p:sp>
        <p:nvSpPr>
          <p:cNvPr id="4" name="Content Placeholder 2">
            <a:extLst>
              <a:ext uri="{FF2B5EF4-FFF2-40B4-BE49-F238E27FC236}">
                <a16:creationId xmlns:a16="http://schemas.microsoft.com/office/drawing/2014/main" id="{03D1EA0E-789B-8DAD-921A-D9A6EF5C2048}"/>
              </a:ext>
            </a:extLst>
          </p:cNvPr>
          <p:cNvSpPr>
            <a:spLocks noGrp="1"/>
          </p:cNvSpPr>
          <p:nvPr/>
        </p:nvSpPr>
        <p:spPr>
          <a:xfrm>
            <a:off x="5205513" y="1107267"/>
            <a:ext cx="2164081" cy="500695"/>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000" b="1" dirty="0">
                <a:solidFill>
                  <a:schemeClr val="bg1"/>
                </a:solidFill>
                <a:cs typeface="Calibri"/>
              </a:rPr>
              <a:t>Inceptionv3</a:t>
            </a:r>
          </a:p>
        </p:txBody>
      </p:sp>
      <p:sp>
        <p:nvSpPr>
          <p:cNvPr id="5" name="Content Placeholder 2">
            <a:extLst>
              <a:ext uri="{FF2B5EF4-FFF2-40B4-BE49-F238E27FC236}">
                <a16:creationId xmlns:a16="http://schemas.microsoft.com/office/drawing/2014/main" id="{C6080F31-2046-FBB2-C4D5-A60FF31FC591}"/>
              </a:ext>
            </a:extLst>
          </p:cNvPr>
          <p:cNvSpPr txBox="1">
            <a:spLocks/>
          </p:cNvSpPr>
          <p:nvPr/>
        </p:nvSpPr>
        <p:spPr>
          <a:xfrm>
            <a:off x="9098248" y="1179869"/>
            <a:ext cx="2164081" cy="443675"/>
          </a:xfrm>
          <a:prstGeom prst="rect">
            <a:avLst/>
          </a:prstGeom>
        </p:spPr>
        <p:txBody>
          <a:bodyPr vert="horz" lIns="91440" tIns="45720" rIns="91440" bIns="45720" rtlCol="0" anchor="ctr">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000" b="1" dirty="0">
                <a:solidFill>
                  <a:schemeClr val="bg1"/>
                </a:solidFill>
                <a:cs typeface="Calibri"/>
              </a:rPr>
              <a:t>Dense net</a:t>
            </a:r>
          </a:p>
        </p:txBody>
      </p:sp>
      <p:sp>
        <p:nvSpPr>
          <p:cNvPr id="6" name="Content Placeholder 2">
            <a:extLst>
              <a:ext uri="{FF2B5EF4-FFF2-40B4-BE49-F238E27FC236}">
                <a16:creationId xmlns:a16="http://schemas.microsoft.com/office/drawing/2014/main" id="{293BBEE0-DD2A-7413-5300-4967C6792977}"/>
              </a:ext>
            </a:extLst>
          </p:cNvPr>
          <p:cNvSpPr txBox="1">
            <a:spLocks/>
          </p:cNvSpPr>
          <p:nvPr/>
        </p:nvSpPr>
        <p:spPr>
          <a:xfrm>
            <a:off x="1037243" y="992365"/>
            <a:ext cx="2395395" cy="744535"/>
          </a:xfrm>
          <a:prstGeom prst="rect">
            <a:avLst/>
          </a:prstGeom>
        </p:spPr>
        <p:txBody>
          <a:bodyPr vert="horz" lIns="91440" tIns="45720" rIns="91440" bIns="45720" rtlCol="0" anchor="ctr">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000" b="1" dirty="0">
                <a:solidFill>
                  <a:schemeClr val="bg1"/>
                </a:solidFill>
                <a:cs typeface="Calibri"/>
              </a:rPr>
              <a:t>Custom InceptionV3</a:t>
            </a:r>
          </a:p>
        </p:txBody>
      </p:sp>
      <p:pic>
        <p:nvPicPr>
          <p:cNvPr id="7" name="Picture 6" descr="A graph of different colored lines&#10;&#10;Description automatically generated with medium confidence">
            <a:extLst>
              <a:ext uri="{FF2B5EF4-FFF2-40B4-BE49-F238E27FC236}">
                <a16:creationId xmlns:a16="http://schemas.microsoft.com/office/drawing/2014/main" id="{23E08A5E-CE66-8416-ED6A-D0F25A421241}"/>
              </a:ext>
            </a:extLst>
          </p:cNvPr>
          <p:cNvPicPr>
            <a:picLocks noChangeAspect="1"/>
          </p:cNvPicPr>
          <p:nvPr/>
        </p:nvPicPr>
        <p:blipFill rotWithShape="1">
          <a:blip r:embed="rId2">
            <a:extLst>
              <a:ext uri="{28A0092B-C50C-407E-A947-70E740481C1C}">
                <a14:useLocalDpi xmlns:a14="http://schemas.microsoft.com/office/drawing/2010/main" val="0"/>
              </a:ext>
            </a:extLst>
          </a:blip>
          <a:srcRect l="1" r="49999"/>
          <a:stretch/>
        </p:blipFill>
        <p:spPr>
          <a:xfrm>
            <a:off x="4469881" y="1672935"/>
            <a:ext cx="3483550" cy="2393348"/>
          </a:xfrm>
          <a:prstGeom prst="rect">
            <a:avLst/>
          </a:prstGeom>
        </p:spPr>
      </p:pic>
      <p:pic>
        <p:nvPicPr>
          <p:cNvPr id="9" name="Picture 8" descr="A graph of different colored lines&#10;&#10;Description automatically generated with medium confidence">
            <a:extLst>
              <a:ext uri="{FF2B5EF4-FFF2-40B4-BE49-F238E27FC236}">
                <a16:creationId xmlns:a16="http://schemas.microsoft.com/office/drawing/2014/main" id="{FA0972DA-1B4C-693A-8157-40480B194017}"/>
              </a:ext>
            </a:extLst>
          </p:cNvPr>
          <p:cNvPicPr>
            <a:picLocks noChangeAspect="1"/>
          </p:cNvPicPr>
          <p:nvPr/>
        </p:nvPicPr>
        <p:blipFill rotWithShape="1">
          <a:blip r:embed="rId2">
            <a:extLst>
              <a:ext uri="{28A0092B-C50C-407E-A947-70E740481C1C}">
                <a14:useLocalDpi xmlns:a14="http://schemas.microsoft.com/office/drawing/2010/main" val="0"/>
              </a:ext>
            </a:extLst>
          </a:blip>
          <a:srcRect l="50000"/>
          <a:stretch/>
        </p:blipFill>
        <p:spPr>
          <a:xfrm>
            <a:off x="4532237" y="4100725"/>
            <a:ext cx="3358838" cy="2448560"/>
          </a:xfrm>
          <a:prstGeom prst="rect">
            <a:avLst/>
          </a:prstGeom>
        </p:spPr>
      </p:pic>
      <p:pic>
        <p:nvPicPr>
          <p:cNvPr id="11" name="Picture 10" descr="A graph of a graph showing the growth of a number of people&#10;&#10;Description automatically generated with medium confidence">
            <a:extLst>
              <a:ext uri="{FF2B5EF4-FFF2-40B4-BE49-F238E27FC236}">
                <a16:creationId xmlns:a16="http://schemas.microsoft.com/office/drawing/2014/main" id="{46EAC75C-E2B0-6CA2-DFDC-9711625CAAF8}"/>
              </a:ext>
            </a:extLst>
          </p:cNvPr>
          <p:cNvPicPr>
            <a:picLocks noChangeAspect="1"/>
          </p:cNvPicPr>
          <p:nvPr/>
        </p:nvPicPr>
        <p:blipFill rotWithShape="1">
          <a:blip r:embed="rId3">
            <a:extLst>
              <a:ext uri="{28A0092B-C50C-407E-A947-70E740481C1C}">
                <a14:useLocalDpi xmlns:a14="http://schemas.microsoft.com/office/drawing/2010/main" val="0"/>
              </a:ext>
            </a:extLst>
          </a:blip>
          <a:srcRect r="50000"/>
          <a:stretch/>
        </p:blipFill>
        <p:spPr>
          <a:xfrm>
            <a:off x="420683" y="1717391"/>
            <a:ext cx="3483551" cy="2318090"/>
          </a:xfrm>
          <a:prstGeom prst="rect">
            <a:avLst/>
          </a:prstGeom>
        </p:spPr>
      </p:pic>
      <p:pic>
        <p:nvPicPr>
          <p:cNvPr id="13" name="Picture 12" descr="A graph of a graph showing the growth of a number of people&#10;&#10;Description automatically generated with medium confidence">
            <a:extLst>
              <a:ext uri="{FF2B5EF4-FFF2-40B4-BE49-F238E27FC236}">
                <a16:creationId xmlns:a16="http://schemas.microsoft.com/office/drawing/2014/main" id="{E6C5F31F-C4A6-9480-6073-4D7C20A09DF6}"/>
              </a:ext>
            </a:extLst>
          </p:cNvPr>
          <p:cNvPicPr>
            <a:picLocks noChangeAspect="1"/>
          </p:cNvPicPr>
          <p:nvPr/>
        </p:nvPicPr>
        <p:blipFill rotWithShape="1">
          <a:blip r:embed="rId3">
            <a:extLst>
              <a:ext uri="{28A0092B-C50C-407E-A947-70E740481C1C}">
                <a14:useLocalDpi xmlns:a14="http://schemas.microsoft.com/office/drawing/2010/main" val="0"/>
              </a:ext>
            </a:extLst>
          </a:blip>
          <a:srcRect l="49533"/>
          <a:stretch/>
        </p:blipFill>
        <p:spPr>
          <a:xfrm>
            <a:off x="374962" y="4035481"/>
            <a:ext cx="3574992" cy="2702560"/>
          </a:xfrm>
          <a:prstGeom prst="rect">
            <a:avLst/>
          </a:prstGeom>
        </p:spPr>
      </p:pic>
      <p:pic>
        <p:nvPicPr>
          <p:cNvPr id="15" name="Picture 14" descr="A graph of a graph of a graph&#10;&#10;Description automatically generated with medium confidence">
            <a:extLst>
              <a:ext uri="{FF2B5EF4-FFF2-40B4-BE49-F238E27FC236}">
                <a16:creationId xmlns:a16="http://schemas.microsoft.com/office/drawing/2014/main" id="{0C2E7DBC-BB72-3C98-70A3-D3D3B83C5CB0}"/>
              </a:ext>
            </a:extLst>
          </p:cNvPr>
          <p:cNvPicPr>
            <a:picLocks noChangeAspect="1"/>
          </p:cNvPicPr>
          <p:nvPr/>
        </p:nvPicPr>
        <p:blipFill rotWithShape="1">
          <a:blip r:embed="rId4">
            <a:extLst>
              <a:ext uri="{28A0092B-C50C-407E-A947-70E740481C1C}">
                <a14:useLocalDpi xmlns:a14="http://schemas.microsoft.com/office/drawing/2010/main" val="0"/>
              </a:ext>
            </a:extLst>
          </a:blip>
          <a:srcRect r="50771"/>
          <a:stretch/>
        </p:blipFill>
        <p:spPr>
          <a:xfrm>
            <a:off x="8506227" y="1672935"/>
            <a:ext cx="3116813" cy="2228505"/>
          </a:xfrm>
          <a:prstGeom prst="rect">
            <a:avLst/>
          </a:prstGeom>
        </p:spPr>
      </p:pic>
      <p:pic>
        <p:nvPicPr>
          <p:cNvPr id="17" name="Picture 16" descr="A graph of a graph of a graph&#10;&#10;Description automatically generated with medium confidence">
            <a:extLst>
              <a:ext uri="{FF2B5EF4-FFF2-40B4-BE49-F238E27FC236}">
                <a16:creationId xmlns:a16="http://schemas.microsoft.com/office/drawing/2014/main" id="{0423CED3-4B13-5D4B-E3E2-F62EA95144BE}"/>
              </a:ext>
            </a:extLst>
          </p:cNvPr>
          <p:cNvPicPr>
            <a:picLocks noChangeAspect="1"/>
          </p:cNvPicPr>
          <p:nvPr/>
        </p:nvPicPr>
        <p:blipFill rotWithShape="1">
          <a:blip r:embed="rId4">
            <a:extLst>
              <a:ext uri="{28A0092B-C50C-407E-A947-70E740481C1C}">
                <a14:useLocalDpi xmlns:a14="http://schemas.microsoft.com/office/drawing/2010/main" val="0"/>
              </a:ext>
            </a:extLst>
          </a:blip>
          <a:srcRect l="49940"/>
          <a:stretch/>
        </p:blipFill>
        <p:spPr>
          <a:xfrm>
            <a:off x="8586827" y="3992525"/>
            <a:ext cx="3116812" cy="2703683"/>
          </a:xfrm>
          <a:prstGeom prst="rect">
            <a:avLst/>
          </a:prstGeom>
        </p:spPr>
      </p:pic>
    </p:spTree>
    <p:extLst>
      <p:ext uri="{BB962C8B-B14F-4D97-AF65-F5344CB8AC3E}">
        <p14:creationId xmlns:p14="http://schemas.microsoft.com/office/powerpoint/2010/main" val="10966832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844A654-7980-88E8-E675-813254924C1A}"/>
              </a:ext>
            </a:extLst>
          </p:cNvPr>
          <p:cNvSpPr>
            <a:spLocks noGrp="1"/>
          </p:cNvSpPr>
          <p:nvPr>
            <p:ph type="title"/>
          </p:nvPr>
        </p:nvSpPr>
        <p:spPr>
          <a:xfrm>
            <a:off x="920044" y="313353"/>
            <a:ext cx="10526247" cy="1033669"/>
          </a:xfrm>
        </p:spPr>
        <p:txBody>
          <a:bodyPr>
            <a:normAutofit/>
          </a:bodyPr>
          <a:lstStyle/>
          <a:p>
            <a:r>
              <a:rPr lang="en-US" sz="4000" dirty="0">
                <a:solidFill>
                  <a:srgbClr val="FFFFFF"/>
                </a:solidFill>
                <a:cs typeface="Calibri Light"/>
              </a:rPr>
              <a:t>Models and Results - </a:t>
            </a:r>
            <a:r>
              <a:rPr lang="en-US" sz="3600" b="1" dirty="0">
                <a:solidFill>
                  <a:schemeClr val="bg1"/>
                </a:solidFill>
                <a:cs typeface="Calibri Light"/>
              </a:rPr>
              <a:t> Trained with </a:t>
            </a:r>
            <a:r>
              <a:rPr lang="en-US" sz="3600" b="1" dirty="0" err="1">
                <a:solidFill>
                  <a:schemeClr val="bg1"/>
                </a:solidFill>
                <a:cs typeface="Calibri Light"/>
              </a:rPr>
              <a:t>ArTaxOR</a:t>
            </a:r>
            <a:endParaRPr lang="en-US" sz="3600" dirty="0">
              <a:solidFill>
                <a:schemeClr val="bg1"/>
              </a:solidFill>
              <a:cs typeface="Calibri Light"/>
            </a:endParaRPr>
          </a:p>
          <a:p>
            <a:endParaRPr lang="en-US" sz="4000" dirty="0">
              <a:solidFill>
                <a:srgbClr val="FFFFFF"/>
              </a:solidFill>
              <a:cs typeface="Calibri Light"/>
            </a:endParaRPr>
          </a:p>
        </p:txBody>
      </p:sp>
      <p:sp>
        <p:nvSpPr>
          <p:cNvPr id="4" name="Content Placeholder 2">
            <a:extLst>
              <a:ext uri="{FF2B5EF4-FFF2-40B4-BE49-F238E27FC236}">
                <a16:creationId xmlns:a16="http://schemas.microsoft.com/office/drawing/2014/main" id="{03D1EA0E-789B-8DAD-921A-D9A6EF5C2048}"/>
              </a:ext>
            </a:extLst>
          </p:cNvPr>
          <p:cNvSpPr>
            <a:spLocks noGrp="1"/>
          </p:cNvSpPr>
          <p:nvPr/>
        </p:nvSpPr>
        <p:spPr>
          <a:xfrm>
            <a:off x="5353706" y="1091724"/>
            <a:ext cx="2164081" cy="500695"/>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000" b="1" dirty="0">
                <a:solidFill>
                  <a:schemeClr val="bg1"/>
                </a:solidFill>
                <a:cs typeface="Calibri"/>
              </a:rPr>
              <a:t>Inceptionv3</a:t>
            </a:r>
          </a:p>
        </p:txBody>
      </p:sp>
      <p:sp>
        <p:nvSpPr>
          <p:cNvPr id="5" name="Content Placeholder 2">
            <a:extLst>
              <a:ext uri="{FF2B5EF4-FFF2-40B4-BE49-F238E27FC236}">
                <a16:creationId xmlns:a16="http://schemas.microsoft.com/office/drawing/2014/main" id="{C6080F31-2046-FBB2-C4D5-A60FF31FC591}"/>
              </a:ext>
            </a:extLst>
          </p:cNvPr>
          <p:cNvSpPr txBox="1">
            <a:spLocks/>
          </p:cNvSpPr>
          <p:nvPr/>
        </p:nvSpPr>
        <p:spPr>
          <a:xfrm>
            <a:off x="9107875" y="1145754"/>
            <a:ext cx="2164081" cy="443675"/>
          </a:xfrm>
          <a:prstGeom prst="rect">
            <a:avLst/>
          </a:prstGeom>
        </p:spPr>
        <p:txBody>
          <a:bodyPr vert="horz" lIns="91440" tIns="45720" rIns="91440" bIns="45720" rtlCol="0" anchor="ctr">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000" b="1" dirty="0">
                <a:solidFill>
                  <a:schemeClr val="bg1"/>
                </a:solidFill>
                <a:cs typeface="Calibri"/>
              </a:rPr>
              <a:t>Dense net</a:t>
            </a:r>
          </a:p>
        </p:txBody>
      </p:sp>
      <p:sp>
        <p:nvSpPr>
          <p:cNvPr id="6" name="Content Placeholder 2">
            <a:extLst>
              <a:ext uri="{FF2B5EF4-FFF2-40B4-BE49-F238E27FC236}">
                <a16:creationId xmlns:a16="http://schemas.microsoft.com/office/drawing/2014/main" id="{293BBEE0-DD2A-7413-5300-4967C6792977}"/>
              </a:ext>
            </a:extLst>
          </p:cNvPr>
          <p:cNvSpPr txBox="1">
            <a:spLocks/>
          </p:cNvSpPr>
          <p:nvPr/>
        </p:nvSpPr>
        <p:spPr>
          <a:xfrm>
            <a:off x="1169944" y="996788"/>
            <a:ext cx="2395395" cy="744535"/>
          </a:xfrm>
          <a:prstGeom prst="rect">
            <a:avLst/>
          </a:prstGeom>
        </p:spPr>
        <p:txBody>
          <a:bodyPr vert="horz" lIns="91440" tIns="45720" rIns="91440" bIns="45720" rtlCol="0" anchor="ctr">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000" b="1" dirty="0">
                <a:solidFill>
                  <a:schemeClr val="bg1"/>
                </a:solidFill>
                <a:cs typeface="Calibri"/>
              </a:rPr>
              <a:t>Custom InceptionV3</a:t>
            </a:r>
          </a:p>
        </p:txBody>
      </p:sp>
      <p:pic>
        <p:nvPicPr>
          <p:cNvPr id="39" name="Picture 38" descr="A graph of training and validation loss&#10;&#10;Description automatically generated">
            <a:extLst>
              <a:ext uri="{FF2B5EF4-FFF2-40B4-BE49-F238E27FC236}">
                <a16:creationId xmlns:a16="http://schemas.microsoft.com/office/drawing/2014/main" id="{B04C8523-C652-F85C-7968-84342F15753C}"/>
              </a:ext>
            </a:extLst>
          </p:cNvPr>
          <p:cNvPicPr>
            <a:picLocks noChangeAspect="1"/>
          </p:cNvPicPr>
          <p:nvPr/>
        </p:nvPicPr>
        <p:blipFill>
          <a:blip r:embed="rId2"/>
          <a:stretch>
            <a:fillRect/>
          </a:stretch>
        </p:blipFill>
        <p:spPr>
          <a:xfrm>
            <a:off x="8919575" y="1600788"/>
            <a:ext cx="2462036" cy="2461683"/>
          </a:xfrm>
          <a:prstGeom prst="rect">
            <a:avLst/>
          </a:prstGeom>
        </p:spPr>
      </p:pic>
      <p:pic>
        <p:nvPicPr>
          <p:cNvPr id="40" name="Picture 39">
            <a:extLst>
              <a:ext uri="{FF2B5EF4-FFF2-40B4-BE49-F238E27FC236}">
                <a16:creationId xmlns:a16="http://schemas.microsoft.com/office/drawing/2014/main" id="{358ED333-FBDC-EF4B-1D4A-EE8C237FEEEF}"/>
              </a:ext>
            </a:extLst>
          </p:cNvPr>
          <p:cNvPicPr>
            <a:picLocks noChangeAspect="1"/>
          </p:cNvPicPr>
          <p:nvPr/>
        </p:nvPicPr>
        <p:blipFill>
          <a:blip r:embed="rId3"/>
          <a:stretch>
            <a:fillRect/>
          </a:stretch>
        </p:blipFill>
        <p:spPr>
          <a:xfrm>
            <a:off x="9012355" y="4134614"/>
            <a:ext cx="2502252" cy="2511660"/>
          </a:xfrm>
          <a:prstGeom prst="rect">
            <a:avLst/>
          </a:prstGeom>
        </p:spPr>
      </p:pic>
      <p:pic>
        <p:nvPicPr>
          <p:cNvPr id="13" name="Picture 12" descr="A graph of a graph of two people&#10;&#10;Description automatically generated with medium confidence">
            <a:extLst>
              <a:ext uri="{FF2B5EF4-FFF2-40B4-BE49-F238E27FC236}">
                <a16:creationId xmlns:a16="http://schemas.microsoft.com/office/drawing/2014/main" id="{0B32FB76-0F68-C6C3-AFF9-A05F6EEE600C}"/>
              </a:ext>
            </a:extLst>
          </p:cNvPr>
          <p:cNvPicPr>
            <a:picLocks noChangeAspect="1"/>
          </p:cNvPicPr>
          <p:nvPr/>
        </p:nvPicPr>
        <p:blipFill rotWithShape="1">
          <a:blip r:embed="rId4">
            <a:extLst>
              <a:ext uri="{28A0092B-C50C-407E-A947-70E740481C1C}">
                <a14:useLocalDpi xmlns:a14="http://schemas.microsoft.com/office/drawing/2010/main" val="0"/>
              </a:ext>
            </a:extLst>
          </a:blip>
          <a:srcRect r="49597"/>
          <a:stretch/>
        </p:blipFill>
        <p:spPr>
          <a:xfrm>
            <a:off x="996408" y="1656259"/>
            <a:ext cx="2742471" cy="2419527"/>
          </a:xfrm>
          <a:prstGeom prst="rect">
            <a:avLst/>
          </a:prstGeom>
        </p:spPr>
      </p:pic>
      <p:pic>
        <p:nvPicPr>
          <p:cNvPr id="15" name="Picture 14" descr="A graph of a graph of two people&#10;&#10;Description automatically generated with medium confidence">
            <a:extLst>
              <a:ext uri="{FF2B5EF4-FFF2-40B4-BE49-F238E27FC236}">
                <a16:creationId xmlns:a16="http://schemas.microsoft.com/office/drawing/2014/main" id="{B099BE9D-A22C-EF40-152C-11048ACEAB3C}"/>
              </a:ext>
            </a:extLst>
          </p:cNvPr>
          <p:cNvPicPr>
            <a:picLocks noChangeAspect="1"/>
          </p:cNvPicPr>
          <p:nvPr/>
        </p:nvPicPr>
        <p:blipFill rotWithShape="1">
          <a:blip r:embed="rId4">
            <a:extLst>
              <a:ext uri="{28A0092B-C50C-407E-A947-70E740481C1C}">
                <a14:useLocalDpi xmlns:a14="http://schemas.microsoft.com/office/drawing/2010/main" val="0"/>
              </a:ext>
            </a:extLst>
          </a:blip>
          <a:srcRect l="49597"/>
          <a:stretch/>
        </p:blipFill>
        <p:spPr>
          <a:xfrm>
            <a:off x="943967" y="4194668"/>
            <a:ext cx="2847351" cy="2544449"/>
          </a:xfrm>
          <a:prstGeom prst="rect">
            <a:avLst/>
          </a:prstGeom>
        </p:spPr>
      </p:pic>
      <p:pic>
        <p:nvPicPr>
          <p:cNvPr id="18" name="Picture 17" descr="A graph of a person and person&#10;&#10;Description automatically generated with medium confidence">
            <a:extLst>
              <a:ext uri="{FF2B5EF4-FFF2-40B4-BE49-F238E27FC236}">
                <a16:creationId xmlns:a16="http://schemas.microsoft.com/office/drawing/2014/main" id="{E38412F3-8376-35B8-5DCD-697BDC1AED01}"/>
              </a:ext>
            </a:extLst>
          </p:cNvPr>
          <p:cNvPicPr>
            <a:picLocks noChangeAspect="1"/>
          </p:cNvPicPr>
          <p:nvPr/>
        </p:nvPicPr>
        <p:blipFill rotWithShape="1">
          <a:blip r:embed="rId5">
            <a:extLst>
              <a:ext uri="{28A0092B-C50C-407E-A947-70E740481C1C}">
                <a14:useLocalDpi xmlns:a14="http://schemas.microsoft.com/office/drawing/2010/main" val="0"/>
              </a:ext>
            </a:extLst>
          </a:blip>
          <a:srcRect r="50510"/>
          <a:stretch/>
        </p:blipFill>
        <p:spPr>
          <a:xfrm>
            <a:off x="4997495" y="1638570"/>
            <a:ext cx="2876505" cy="2464172"/>
          </a:xfrm>
          <a:prstGeom prst="rect">
            <a:avLst/>
          </a:prstGeom>
        </p:spPr>
      </p:pic>
      <p:pic>
        <p:nvPicPr>
          <p:cNvPr id="19" name="Picture 18" descr="A graph of a person and person&#10;&#10;Description automatically generated with medium confidence">
            <a:extLst>
              <a:ext uri="{FF2B5EF4-FFF2-40B4-BE49-F238E27FC236}">
                <a16:creationId xmlns:a16="http://schemas.microsoft.com/office/drawing/2014/main" id="{1C91B3EE-73D2-3CBE-3D4A-B36EF7C3B403}"/>
              </a:ext>
            </a:extLst>
          </p:cNvPr>
          <p:cNvPicPr>
            <a:picLocks noChangeAspect="1"/>
          </p:cNvPicPr>
          <p:nvPr/>
        </p:nvPicPr>
        <p:blipFill rotWithShape="1">
          <a:blip r:embed="rId5">
            <a:extLst>
              <a:ext uri="{28A0092B-C50C-407E-A947-70E740481C1C}">
                <a14:useLocalDpi xmlns:a14="http://schemas.microsoft.com/office/drawing/2010/main" val="0"/>
              </a:ext>
            </a:extLst>
          </a:blip>
          <a:srcRect l="49500"/>
          <a:stretch/>
        </p:blipFill>
        <p:spPr>
          <a:xfrm>
            <a:off x="5059306" y="4208146"/>
            <a:ext cx="2752882" cy="2544449"/>
          </a:xfrm>
          <a:prstGeom prst="rect">
            <a:avLst/>
          </a:prstGeom>
        </p:spPr>
      </p:pic>
    </p:spTree>
    <p:extLst>
      <p:ext uri="{BB962C8B-B14F-4D97-AF65-F5344CB8AC3E}">
        <p14:creationId xmlns:p14="http://schemas.microsoft.com/office/powerpoint/2010/main" val="16332174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8B0BCC-E555-84DE-4CF5-CBE90530AFA6}"/>
              </a:ext>
            </a:extLst>
          </p:cNvPr>
          <p:cNvSpPr>
            <a:spLocks noGrp="1"/>
          </p:cNvSpPr>
          <p:nvPr>
            <p:ph type="title"/>
          </p:nvPr>
        </p:nvSpPr>
        <p:spPr/>
        <p:txBody>
          <a:bodyPr/>
          <a:lstStyle/>
          <a:p>
            <a:r>
              <a:rPr lang="en-US">
                <a:cs typeface="Calibri Light"/>
              </a:rPr>
              <a:t>Object Detection</a:t>
            </a:r>
            <a:endParaRPr lang="en-US"/>
          </a:p>
        </p:txBody>
      </p:sp>
      <p:pic>
        <p:nvPicPr>
          <p:cNvPr id="4" name="Content Placeholder 3" descr="Object Detection: Models, Architectures &amp; Tutorial [2023]">
            <a:extLst>
              <a:ext uri="{FF2B5EF4-FFF2-40B4-BE49-F238E27FC236}">
                <a16:creationId xmlns:a16="http://schemas.microsoft.com/office/drawing/2014/main" id="{B56BEBC2-47BF-45AC-7184-7910D84FFC14}"/>
              </a:ext>
            </a:extLst>
          </p:cNvPr>
          <p:cNvPicPr>
            <a:picLocks noGrp="1" noChangeAspect="1"/>
          </p:cNvPicPr>
          <p:nvPr>
            <p:ph idx="1"/>
          </p:nvPr>
        </p:nvPicPr>
        <p:blipFill>
          <a:blip r:embed="rId2"/>
          <a:stretch>
            <a:fillRect/>
          </a:stretch>
        </p:blipFill>
        <p:spPr>
          <a:xfrm>
            <a:off x="348277" y="1395746"/>
            <a:ext cx="5743575" cy="3810000"/>
          </a:xfrm>
        </p:spPr>
      </p:pic>
      <p:sp>
        <p:nvSpPr>
          <p:cNvPr id="6" name="TextBox 5">
            <a:extLst>
              <a:ext uri="{FF2B5EF4-FFF2-40B4-BE49-F238E27FC236}">
                <a16:creationId xmlns:a16="http://schemas.microsoft.com/office/drawing/2014/main" id="{8BAD42FB-F73F-80A4-081D-87390C0DC6DD}"/>
              </a:ext>
            </a:extLst>
          </p:cNvPr>
          <p:cNvSpPr txBox="1"/>
          <p:nvPr/>
        </p:nvSpPr>
        <p:spPr>
          <a:xfrm>
            <a:off x="1013951" y="5604387"/>
            <a:ext cx="1216741" cy="646331"/>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Cat - 1</a:t>
            </a:r>
          </a:p>
          <a:p>
            <a:r>
              <a:rPr lang="en-US">
                <a:cs typeface="Calibri"/>
              </a:rPr>
              <a:t>Dog - 0</a:t>
            </a:r>
          </a:p>
        </p:txBody>
      </p:sp>
      <p:sp>
        <p:nvSpPr>
          <p:cNvPr id="7" name="TextBox 6">
            <a:extLst>
              <a:ext uri="{FF2B5EF4-FFF2-40B4-BE49-F238E27FC236}">
                <a16:creationId xmlns:a16="http://schemas.microsoft.com/office/drawing/2014/main" id="{0663D33C-A558-712E-41BE-EAF6062909A2}"/>
              </a:ext>
            </a:extLst>
          </p:cNvPr>
          <p:cNvSpPr txBox="1"/>
          <p:nvPr/>
        </p:nvSpPr>
        <p:spPr>
          <a:xfrm>
            <a:off x="6987048" y="1394951"/>
            <a:ext cx="4682612" cy="2862322"/>
          </a:xfrm>
          <a:prstGeom prst="rect">
            <a:avLst/>
          </a:prstGeom>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Sans-Serif"/>
              <a:buChar char="•"/>
            </a:pPr>
            <a:r>
              <a:rPr lang="en" sz="2000">
                <a:cs typeface="Calibri"/>
              </a:rPr>
              <a:t>Image classification involves predicting the class of one object in an image.</a:t>
            </a:r>
            <a:endParaRPr lang="en-US" sz="2000">
              <a:cs typeface="Calibri"/>
            </a:endParaRPr>
          </a:p>
          <a:p>
            <a:pPr marL="285750" indent="-285750">
              <a:buFont typeface="Arial,Sans-Serif"/>
              <a:buChar char="•"/>
            </a:pPr>
            <a:r>
              <a:rPr lang="en" sz="2000">
                <a:cs typeface="Calibri"/>
              </a:rPr>
              <a:t>Object localization refers to identifying the location of one or more objects in an image and drawing abounding box around their extent.</a:t>
            </a:r>
            <a:endParaRPr lang="en-US" sz="2000">
              <a:cs typeface="Calibri"/>
            </a:endParaRPr>
          </a:p>
          <a:p>
            <a:pPr marL="285750" indent="-285750">
              <a:buFont typeface="Arial,Sans-Serif"/>
              <a:buChar char="•"/>
            </a:pPr>
            <a:r>
              <a:rPr lang="en" sz="2000">
                <a:cs typeface="Calibri"/>
              </a:rPr>
              <a:t> Object detection combines these two tasks and localizes and classifies one or more objects in an image.</a:t>
            </a:r>
            <a:endParaRPr lang="en-US"/>
          </a:p>
        </p:txBody>
      </p:sp>
    </p:spTree>
    <p:extLst>
      <p:ext uri="{BB962C8B-B14F-4D97-AF65-F5344CB8AC3E}">
        <p14:creationId xmlns:p14="http://schemas.microsoft.com/office/powerpoint/2010/main" val="11519323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979E27D9-03C7-44E2-9FF8-15D0C8506A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EB9459F-A8DF-4BA2-A2AF-9F2C7C2F6C02}"/>
              </a:ext>
            </a:extLst>
          </p:cNvPr>
          <p:cNvSpPr>
            <a:spLocks noGrp="1"/>
          </p:cNvSpPr>
          <p:nvPr>
            <p:ph type="title"/>
          </p:nvPr>
        </p:nvSpPr>
        <p:spPr>
          <a:xfrm>
            <a:off x="1136397" y="502021"/>
            <a:ext cx="4959603" cy="1642969"/>
          </a:xfrm>
        </p:spPr>
        <p:txBody>
          <a:bodyPr anchor="b">
            <a:normAutofit/>
          </a:bodyPr>
          <a:lstStyle/>
          <a:p>
            <a:r>
              <a:rPr lang="en-US" sz="4000">
                <a:ea typeface="Calibri Light"/>
                <a:cs typeface="Calibri Light"/>
              </a:rPr>
              <a:t>General Approach</a:t>
            </a:r>
          </a:p>
        </p:txBody>
      </p:sp>
      <p:sp>
        <p:nvSpPr>
          <p:cNvPr id="3" name="Content Placeholder 2">
            <a:extLst>
              <a:ext uri="{FF2B5EF4-FFF2-40B4-BE49-F238E27FC236}">
                <a16:creationId xmlns:a16="http://schemas.microsoft.com/office/drawing/2014/main" id="{3451B17F-229F-0617-E5EA-115A5643C9A6}"/>
              </a:ext>
            </a:extLst>
          </p:cNvPr>
          <p:cNvSpPr>
            <a:spLocks noGrp="1"/>
          </p:cNvSpPr>
          <p:nvPr>
            <p:ph idx="1"/>
          </p:nvPr>
        </p:nvSpPr>
        <p:spPr>
          <a:xfrm>
            <a:off x="1136397" y="2418408"/>
            <a:ext cx="4959603" cy="3522569"/>
          </a:xfrm>
        </p:spPr>
        <p:txBody>
          <a:bodyPr vert="horz" lIns="91440" tIns="45720" rIns="91440" bIns="45720" rtlCol="0" anchor="t">
            <a:normAutofit/>
          </a:bodyPr>
          <a:lstStyle/>
          <a:p>
            <a:r>
              <a:rPr lang="en-US" sz="2000">
                <a:ea typeface="Calibri"/>
                <a:cs typeface="Calibri"/>
              </a:rPr>
              <a:t>The general approach is training the model, by training the custom dataset on the yolov8 model, first by annotating the data, using train test split, training, and validation followed by testing on test dataset. </a:t>
            </a:r>
          </a:p>
          <a:p>
            <a:r>
              <a:rPr lang="en-US" sz="2000">
                <a:ea typeface="Calibri"/>
                <a:cs typeface="Calibri"/>
              </a:rPr>
              <a:t>We trained the model for 10 epochs using yolov8s </a:t>
            </a:r>
          </a:p>
        </p:txBody>
      </p:sp>
      <p:pic>
        <p:nvPicPr>
          <p:cNvPr id="4" name="Picture 3" descr="A collage of insects&#10;&#10;Description automatically generated">
            <a:extLst>
              <a:ext uri="{FF2B5EF4-FFF2-40B4-BE49-F238E27FC236}">
                <a16:creationId xmlns:a16="http://schemas.microsoft.com/office/drawing/2014/main" id="{E77C37A9-28B1-DD1C-F61D-93B434192590}"/>
              </a:ext>
            </a:extLst>
          </p:cNvPr>
          <p:cNvPicPr>
            <a:picLocks noChangeAspect="1"/>
          </p:cNvPicPr>
          <p:nvPr/>
        </p:nvPicPr>
        <p:blipFill>
          <a:blip r:embed="rId2"/>
          <a:stretch>
            <a:fillRect/>
          </a:stretch>
        </p:blipFill>
        <p:spPr>
          <a:xfrm>
            <a:off x="5950969" y="1947224"/>
            <a:ext cx="5762496" cy="3298427"/>
          </a:xfrm>
          <a:prstGeom prst="rect">
            <a:avLst/>
          </a:prstGeom>
        </p:spPr>
      </p:pic>
      <p:sp>
        <p:nvSpPr>
          <p:cNvPr id="28" name="Rectangle 27">
            <a:extLst>
              <a:ext uri="{FF2B5EF4-FFF2-40B4-BE49-F238E27FC236}">
                <a16:creationId xmlns:a16="http://schemas.microsoft.com/office/drawing/2014/main" id="{EEBF1590-3B36-48EE-A89D-3B6F3CB256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AC8F6C8C-AB5A-4548-942D-E3FD40ACBC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543582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DEE2AD96-B495-4E06-9291-B71706F72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53CF6D67-C5A8-4ADD-9E8E-1E38CA1D3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638515" y="639280"/>
            <a:ext cx="6858000" cy="5579440"/>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86909FA0-B515-4681-B7A8-FA281D133B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93206" y="395206"/>
            <a:ext cx="6346209" cy="5576080"/>
          </a:xfrm>
          <a:prstGeom prst="rect">
            <a:avLst/>
          </a:prstGeom>
          <a:gradFill>
            <a:gsLst>
              <a:gs pos="0">
                <a:srgbClr val="000000">
                  <a:alpha val="0"/>
                </a:srgbClr>
              </a:gs>
              <a:gs pos="99000">
                <a:schemeClr val="accent1">
                  <a:alpha val="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21C9FE86-FCC3-4A31-AA1C-C882262B7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528907" y="2818967"/>
            <a:ext cx="2501979" cy="5576080"/>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7D96243B-ECED-4B71-8E06-AE9A285EA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25002" y="852793"/>
            <a:ext cx="6858001" cy="5152412"/>
          </a:xfrm>
          <a:prstGeom prst="rect">
            <a:avLst/>
          </a:prstGeom>
          <a:gradFill>
            <a:gsLst>
              <a:gs pos="0">
                <a:srgbClr val="000000">
                  <a:alpha val="0"/>
                </a:srgbClr>
              </a:gs>
              <a:gs pos="99000">
                <a:schemeClr val="accent1">
                  <a:alpha val="1100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A09989E4-EFDC-4A90-A633-E0525FB413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818753" y="1128497"/>
            <a:ext cx="4318303" cy="4318303"/>
          </a:xfrm>
          <a:prstGeom prst="ellipse">
            <a:avLst/>
          </a:prstGeom>
          <a:gradFill>
            <a:gsLst>
              <a:gs pos="39000">
                <a:schemeClr val="accent1">
                  <a:alpha val="0"/>
                </a:schemeClr>
              </a:gs>
              <a:gs pos="100000">
                <a:schemeClr val="accent1">
                  <a:lumMod val="60000"/>
                  <a:lumOff val="40000"/>
                  <a:alpha val="15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30EE996-9D04-0183-5589-66029864D166}"/>
              </a:ext>
            </a:extLst>
          </p:cNvPr>
          <p:cNvSpPr>
            <a:spLocks noGrp="1"/>
          </p:cNvSpPr>
          <p:nvPr>
            <p:ph type="title"/>
          </p:nvPr>
        </p:nvSpPr>
        <p:spPr>
          <a:xfrm>
            <a:off x="826396" y="586855"/>
            <a:ext cx="4230100" cy="3387497"/>
          </a:xfrm>
        </p:spPr>
        <p:txBody>
          <a:bodyPr anchor="b">
            <a:normAutofit/>
          </a:bodyPr>
          <a:lstStyle/>
          <a:p>
            <a:pPr algn="r"/>
            <a:r>
              <a:rPr lang="en-US" sz="4000">
                <a:solidFill>
                  <a:srgbClr val="FFFFFF"/>
                </a:solidFill>
                <a:cs typeface="Calibri Light"/>
              </a:rPr>
              <a:t>YOLOV8 Model</a:t>
            </a:r>
            <a:endParaRPr lang="en-US" sz="4000">
              <a:solidFill>
                <a:srgbClr val="FFFFFF"/>
              </a:solidFill>
            </a:endParaRPr>
          </a:p>
        </p:txBody>
      </p:sp>
      <p:sp>
        <p:nvSpPr>
          <p:cNvPr id="3" name="Content Placeholder 2">
            <a:extLst>
              <a:ext uri="{FF2B5EF4-FFF2-40B4-BE49-F238E27FC236}">
                <a16:creationId xmlns:a16="http://schemas.microsoft.com/office/drawing/2014/main" id="{AC115E61-D5A9-2A5B-6B77-E4BFDCBAA2F6}"/>
              </a:ext>
            </a:extLst>
          </p:cNvPr>
          <p:cNvSpPr>
            <a:spLocks noGrp="1"/>
          </p:cNvSpPr>
          <p:nvPr>
            <p:ph idx="1"/>
          </p:nvPr>
        </p:nvSpPr>
        <p:spPr>
          <a:xfrm>
            <a:off x="6503158" y="649480"/>
            <a:ext cx="4862447" cy="5546047"/>
          </a:xfrm>
        </p:spPr>
        <p:txBody>
          <a:bodyPr vert="horz" lIns="91440" tIns="45720" rIns="91440" bIns="45720" rtlCol="0" anchor="ctr">
            <a:normAutofit/>
          </a:bodyPr>
          <a:lstStyle/>
          <a:p>
            <a:r>
              <a:rPr lang="en-US" sz="2000">
                <a:cs typeface="Calibri"/>
              </a:rPr>
              <a:t>YOLOv8 is the newest state-of-the-art YOLO model that can be used for object detection, image classification, and instance segmentation tasks. </a:t>
            </a:r>
          </a:p>
          <a:p>
            <a:r>
              <a:rPr lang="en-US" sz="2000">
                <a:cs typeface="Calibri"/>
              </a:rPr>
              <a:t>YOLOv8 was developed by </a:t>
            </a:r>
            <a:r>
              <a:rPr lang="en-US" sz="2000" b="1">
                <a:cs typeface="Calibri"/>
                <a:hlinkClick r:id="rId2">
                  <a:extLst>
                    <a:ext uri="{A12FA001-AC4F-418D-AE19-62706E023703}">
                      <ahyp:hlinkClr xmlns:ahyp="http://schemas.microsoft.com/office/drawing/2018/hyperlinkcolor" val="tx"/>
                    </a:ext>
                  </a:extLst>
                </a:hlinkClick>
              </a:rPr>
              <a:t>Ultralytics</a:t>
            </a:r>
            <a:r>
              <a:rPr lang="en-US" sz="2000">
                <a:cs typeface="Calibri"/>
              </a:rPr>
              <a:t>, who also created the influential and industry-defining YOLOv5 model. </a:t>
            </a:r>
          </a:p>
          <a:p>
            <a:r>
              <a:rPr lang="en-US" sz="2000">
                <a:cs typeface="Calibri"/>
              </a:rPr>
              <a:t>YOLOv8 includes numerous architectural and developer experience changes and improvements over YOLOv5.</a:t>
            </a:r>
            <a:endParaRPr lang="en-US" sz="2000"/>
          </a:p>
          <a:p>
            <a:r>
              <a:rPr lang="en-US" sz="2000">
                <a:cs typeface="Calibri"/>
              </a:rPr>
              <a:t>Ultralytics - Ultralytics YOLOv8 is not just another object detection model; it's a versatile framework designed to cover the entire lifecycle of machine learning models—from data ingestion and model training to validation, deployment, and real-world tracking.</a:t>
            </a:r>
          </a:p>
          <a:p>
            <a:endParaRPr lang="en-US" sz="2000">
              <a:cs typeface="Calibri"/>
            </a:endParaRPr>
          </a:p>
        </p:txBody>
      </p:sp>
    </p:spTree>
    <p:extLst>
      <p:ext uri="{BB962C8B-B14F-4D97-AF65-F5344CB8AC3E}">
        <p14:creationId xmlns:p14="http://schemas.microsoft.com/office/powerpoint/2010/main" val="2368465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1" name="Rectangle 60">
            <a:extLst>
              <a:ext uri="{FF2B5EF4-FFF2-40B4-BE49-F238E27FC236}">
                <a16:creationId xmlns:a16="http://schemas.microsoft.com/office/drawing/2014/main" id="{2E17E911-875F-4DE5-8699-99D9F1805A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Freeform: Shape 68">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1" name="Rectangle 70">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2C44C28-7D1D-DA14-77F2-3B1D5AF51E3A}"/>
              </a:ext>
            </a:extLst>
          </p:cNvPr>
          <p:cNvSpPr>
            <a:spLocks noGrp="1"/>
          </p:cNvSpPr>
          <p:nvPr>
            <p:ph type="title"/>
          </p:nvPr>
        </p:nvSpPr>
        <p:spPr>
          <a:xfrm>
            <a:off x="466722" y="586855"/>
            <a:ext cx="3201366" cy="3387497"/>
          </a:xfrm>
        </p:spPr>
        <p:txBody>
          <a:bodyPr anchor="b">
            <a:normAutofit/>
          </a:bodyPr>
          <a:lstStyle/>
          <a:p>
            <a:pPr algn="r"/>
            <a:r>
              <a:rPr lang="en-US" sz="4000">
                <a:solidFill>
                  <a:srgbClr val="FFFFFF"/>
                </a:solidFill>
                <a:cs typeface="Calibri Light"/>
              </a:rPr>
              <a:t>AGENDA</a:t>
            </a:r>
            <a:endParaRPr lang="en-US" sz="4000">
              <a:solidFill>
                <a:srgbClr val="FFFFFF"/>
              </a:solidFill>
            </a:endParaRPr>
          </a:p>
        </p:txBody>
      </p:sp>
      <p:sp>
        <p:nvSpPr>
          <p:cNvPr id="55" name="Content Placeholder 2">
            <a:extLst>
              <a:ext uri="{FF2B5EF4-FFF2-40B4-BE49-F238E27FC236}">
                <a16:creationId xmlns:a16="http://schemas.microsoft.com/office/drawing/2014/main" id="{D2392A74-00DE-676E-7BAE-5EC9FF5D5B57}"/>
              </a:ext>
            </a:extLst>
          </p:cNvPr>
          <p:cNvSpPr>
            <a:spLocks noGrp="1"/>
          </p:cNvSpPr>
          <p:nvPr>
            <p:ph idx="1"/>
          </p:nvPr>
        </p:nvSpPr>
        <p:spPr>
          <a:xfrm>
            <a:off x="4581727" y="649480"/>
            <a:ext cx="3025303" cy="5546047"/>
          </a:xfrm>
        </p:spPr>
        <p:txBody>
          <a:bodyPr vert="horz" lIns="91440" tIns="45720" rIns="91440" bIns="45720" rtlCol="0" anchor="ctr">
            <a:normAutofit/>
          </a:bodyPr>
          <a:lstStyle/>
          <a:p>
            <a:r>
              <a:rPr lang="en-US" sz="2000" dirty="0">
                <a:latin typeface="Corbel"/>
              </a:rPr>
              <a:t>Introduction</a:t>
            </a:r>
            <a:endParaRPr lang="en-US" dirty="0"/>
          </a:p>
          <a:p>
            <a:r>
              <a:rPr lang="en-US" sz="2000" dirty="0">
                <a:latin typeface="Corbel"/>
              </a:rPr>
              <a:t>Dataset</a:t>
            </a:r>
            <a:endParaRPr lang="en-US" dirty="0"/>
          </a:p>
          <a:p>
            <a:r>
              <a:rPr lang="en-US" sz="2000" dirty="0">
                <a:latin typeface="Corbel"/>
              </a:rPr>
              <a:t>Approach</a:t>
            </a:r>
            <a:endParaRPr lang="en-US" dirty="0"/>
          </a:p>
          <a:p>
            <a:r>
              <a:rPr lang="en-US" sz="2000" dirty="0">
                <a:latin typeface="Corbel"/>
              </a:rPr>
              <a:t>Image Classification </a:t>
            </a:r>
            <a:endParaRPr lang="en-US" dirty="0"/>
          </a:p>
          <a:p>
            <a:r>
              <a:rPr lang="en-US" sz="2000" dirty="0">
                <a:latin typeface="Corbel"/>
              </a:rPr>
              <a:t>Object Detection along with Image Classification</a:t>
            </a:r>
            <a:endParaRPr lang="en-US" dirty="0"/>
          </a:p>
          <a:p>
            <a:pPr marL="0" indent="0">
              <a:buNone/>
            </a:pPr>
            <a:endParaRPr lang="en-US" sz="2000">
              <a:latin typeface="Corbel"/>
            </a:endParaRPr>
          </a:p>
        </p:txBody>
      </p:sp>
      <p:pic>
        <p:nvPicPr>
          <p:cNvPr id="57" name="Picture 56" descr="Graph on document with pen">
            <a:extLst>
              <a:ext uri="{FF2B5EF4-FFF2-40B4-BE49-F238E27FC236}">
                <a16:creationId xmlns:a16="http://schemas.microsoft.com/office/drawing/2014/main" id="{06303B42-A93A-B8CF-E3D8-D8CCCB9966E0}"/>
              </a:ext>
            </a:extLst>
          </p:cNvPr>
          <p:cNvPicPr>
            <a:picLocks noChangeAspect="1"/>
          </p:cNvPicPr>
          <p:nvPr/>
        </p:nvPicPr>
        <p:blipFill rotWithShape="1">
          <a:blip r:embed="rId2"/>
          <a:srcRect l="37187" r="23135" b="-3"/>
          <a:stretch/>
        </p:blipFill>
        <p:spPr>
          <a:xfrm>
            <a:off x="8109502" y="10"/>
            <a:ext cx="4082498" cy="6857990"/>
          </a:xfrm>
          <a:prstGeom prst="rect">
            <a:avLst/>
          </a:prstGeom>
        </p:spPr>
      </p:pic>
    </p:spTree>
    <p:extLst>
      <p:ext uri="{BB962C8B-B14F-4D97-AF65-F5344CB8AC3E}">
        <p14:creationId xmlns:p14="http://schemas.microsoft.com/office/powerpoint/2010/main" val="40675141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CC588F-00FA-EA35-DFEB-9B9CFBBCAFD5}"/>
              </a:ext>
            </a:extLst>
          </p:cNvPr>
          <p:cNvSpPr>
            <a:spLocks noGrp="1"/>
          </p:cNvSpPr>
          <p:nvPr>
            <p:ph type="title"/>
          </p:nvPr>
        </p:nvSpPr>
        <p:spPr>
          <a:xfrm>
            <a:off x="838200" y="365125"/>
            <a:ext cx="10515600" cy="888683"/>
          </a:xfrm>
        </p:spPr>
        <p:txBody>
          <a:bodyPr/>
          <a:lstStyle/>
          <a:p>
            <a:r>
              <a:rPr lang="en-US">
                <a:ea typeface="Calibri Light"/>
                <a:cs typeface="Calibri Light"/>
              </a:rPr>
              <a:t>Results</a:t>
            </a:r>
            <a:endParaRPr lang="en-US"/>
          </a:p>
        </p:txBody>
      </p:sp>
      <p:pic>
        <p:nvPicPr>
          <p:cNvPr id="4" name="Picture 3" descr="A screenshot of a diagram&#10;&#10;Description automatically generated">
            <a:extLst>
              <a:ext uri="{FF2B5EF4-FFF2-40B4-BE49-F238E27FC236}">
                <a16:creationId xmlns:a16="http://schemas.microsoft.com/office/drawing/2014/main" id="{57ED6172-AF5A-C8CA-E59C-68BDC7DE458A}"/>
              </a:ext>
            </a:extLst>
          </p:cNvPr>
          <p:cNvPicPr>
            <a:picLocks noChangeAspect="1"/>
          </p:cNvPicPr>
          <p:nvPr/>
        </p:nvPicPr>
        <p:blipFill>
          <a:blip r:embed="rId2"/>
          <a:stretch>
            <a:fillRect/>
          </a:stretch>
        </p:blipFill>
        <p:spPr>
          <a:xfrm>
            <a:off x="-22458" y="1056850"/>
            <a:ext cx="6927515" cy="5225689"/>
          </a:xfrm>
          <a:prstGeom prst="rect">
            <a:avLst/>
          </a:prstGeom>
        </p:spPr>
      </p:pic>
      <p:pic>
        <p:nvPicPr>
          <p:cNvPr id="5" name="Picture 4" descr="A screenshot of a computer&#10;&#10;Description automatically generated">
            <a:extLst>
              <a:ext uri="{FF2B5EF4-FFF2-40B4-BE49-F238E27FC236}">
                <a16:creationId xmlns:a16="http://schemas.microsoft.com/office/drawing/2014/main" id="{A98DAF3B-E809-5869-CF28-9C7A01A63DE1}"/>
              </a:ext>
            </a:extLst>
          </p:cNvPr>
          <p:cNvPicPr>
            <a:picLocks noChangeAspect="1"/>
          </p:cNvPicPr>
          <p:nvPr/>
        </p:nvPicPr>
        <p:blipFill>
          <a:blip r:embed="rId3"/>
          <a:stretch>
            <a:fillRect/>
          </a:stretch>
        </p:blipFill>
        <p:spPr>
          <a:xfrm>
            <a:off x="6905057" y="809466"/>
            <a:ext cx="5019040" cy="2124961"/>
          </a:xfrm>
          <a:prstGeom prst="rect">
            <a:avLst/>
          </a:prstGeom>
        </p:spPr>
      </p:pic>
      <p:pic>
        <p:nvPicPr>
          <p:cNvPr id="6" name="Picture 5" descr="A graph of different colored lines&#10;&#10;Description automatically generated">
            <a:extLst>
              <a:ext uri="{FF2B5EF4-FFF2-40B4-BE49-F238E27FC236}">
                <a16:creationId xmlns:a16="http://schemas.microsoft.com/office/drawing/2014/main" id="{AE808580-7D23-EC6B-8510-BE256C6EA621}"/>
              </a:ext>
            </a:extLst>
          </p:cNvPr>
          <p:cNvPicPr>
            <a:picLocks noChangeAspect="1"/>
          </p:cNvPicPr>
          <p:nvPr/>
        </p:nvPicPr>
        <p:blipFill>
          <a:blip r:embed="rId4"/>
          <a:stretch>
            <a:fillRect/>
          </a:stretch>
        </p:blipFill>
        <p:spPr>
          <a:xfrm>
            <a:off x="7170821" y="3544922"/>
            <a:ext cx="4494463" cy="3016680"/>
          </a:xfrm>
          <a:prstGeom prst="rect">
            <a:avLst/>
          </a:prstGeom>
        </p:spPr>
      </p:pic>
    </p:spTree>
    <p:extLst>
      <p:ext uri="{BB962C8B-B14F-4D97-AF65-F5344CB8AC3E}">
        <p14:creationId xmlns:p14="http://schemas.microsoft.com/office/powerpoint/2010/main" val="11097481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screenshot of a computer&#10;&#10;Description automatically generated">
            <a:extLst>
              <a:ext uri="{FF2B5EF4-FFF2-40B4-BE49-F238E27FC236}">
                <a16:creationId xmlns:a16="http://schemas.microsoft.com/office/drawing/2014/main" id="{9EFE9C5F-2C0F-5F35-8791-EF6C0843AAE1}"/>
              </a:ext>
            </a:extLst>
          </p:cNvPr>
          <p:cNvPicPr>
            <a:picLocks noChangeAspect="1"/>
          </p:cNvPicPr>
          <p:nvPr/>
        </p:nvPicPr>
        <p:blipFill>
          <a:blip r:embed="rId2"/>
          <a:stretch>
            <a:fillRect/>
          </a:stretch>
        </p:blipFill>
        <p:spPr>
          <a:xfrm>
            <a:off x="112294" y="220223"/>
            <a:ext cx="6840888" cy="3955092"/>
          </a:xfrm>
          <a:prstGeom prst="rect">
            <a:avLst/>
          </a:prstGeom>
        </p:spPr>
      </p:pic>
      <p:pic>
        <p:nvPicPr>
          <p:cNvPr id="3" name="Picture 2" descr="A screenshot of a video&#10;&#10;Description automatically generated">
            <a:extLst>
              <a:ext uri="{FF2B5EF4-FFF2-40B4-BE49-F238E27FC236}">
                <a16:creationId xmlns:a16="http://schemas.microsoft.com/office/drawing/2014/main" id="{0D630A42-6DE1-730E-D5EA-F6F97FD6F69B}"/>
              </a:ext>
            </a:extLst>
          </p:cNvPr>
          <p:cNvPicPr>
            <a:picLocks noChangeAspect="1"/>
          </p:cNvPicPr>
          <p:nvPr/>
        </p:nvPicPr>
        <p:blipFill>
          <a:blip r:embed="rId3"/>
          <a:stretch>
            <a:fillRect/>
          </a:stretch>
        </p:blipFill>
        <p:spPr>
          <a:xfrm>
            <a:off x="4724400" y="2902079"/>
            <a:ext cx="7328568" cy="4202371"/>
          </a:xfrm>
          <a:prstGeom prst="rect">
            <a:avLst/>
          </a:prstGeom>
        </p:spPr>
      </p:pic>
      <p:sp>
        <p:nvSpPr>
          <p:cNvPr id="4" name="TextBox 1">
            <a:extLst>
              <a:ext uri="{FF2B5EF4-FFF2-40B4-BE49-F238E27FC236}">
                <a16:creationId xmlns:a16="http://schemas.microsoft.com/office/drawing/2014/main" id="{93DEE288-4925-86B1-0393-0FB33C12B1C1}"/>
              </a:ext>
            </a:extLst>
          </p:cNvPr>
          <p:cNvSpPr txBox="1"/>
          <p:nvPr/>
        </p:nvSpPr>
        <p:spPr>
          <a:xfrm>
            <a:off x="7940040" y="502920"/>
            <a:ext cx="3337559" cy="646331"/>
          </a:xfrm>
          <a:prstGeom prst="rect">
            <a:avLst/>
          </a:prstGeom>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l"/>
            <a:r>
              <a:rPr lang="en-US">
                <a:latin typeface="Roboto"/>
                <a:ea typeface="Roboto"/>
                <a:cs typeface="Roboto"/>
              </a:rPr>
              <a:t>These images depict the ground truth labels</a:t>
            </a:r>
            <a:endParaRPr lang="en-US"/>
          </a:p>
        </p:txBody>
      </p:sp>
      <p:sp>
        <p:nvSpPr>
          <p:cNvPr id="5" name="Arrow: Left 4">
            <a:extLst>
              <a:ext uri="{FF2B5EF4-FFF2-40B4-BE49-F238E27FC236}">
                <a16:creationId xmlns:a16="http://schemas.microsoft.com/office/drawing/2014/main" id="{C4485944-C73C-F14A-AD8A-214B238113AD}"/>
              </a:ext>
            </a:extLst>
          </p:cNvPr>
          <p:cNvSpPr/>
          <p:nvPr/>
        </p:nvSpPr>
        <p:spPr>
          <a:xfrm>
            <a:off x="8234680" y="1427480"/>
            <a:ext cx="975360" cy="487680"/>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6" name="TextBox 1">
            <a:extLst>
              <a:ext uri="{FF2B5EF4-FFF2-40B4-BE49-F238E27FC236}">
                <a16:creationId xmlns:a16="http://schemas.microsoft.com/office/drawing/2014/main" id="{57CE9BB4-FB1A-5573-560B-12E872AA26D3}"/>
              </a:ext>
            </a:extLst>
          </p:cNvPr>
          <p:cNvSpPr txBox="1"/>
          <p:nvPr/>
        </p:nvSpPr>
        <p:spPr>
          <a:xfrm>
            <a:off x="533400" y="5013960"/>
            <a:ext cx="3017520" cy="830997"/>
          </a:xfrm>
          <a:prstGeom prst="rect">
            <a:avLst/>
          </a:prstGeom>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r>
              <a:rPr lang="en-US" sz="1600">
                <a:ea typeface="+mn-lt"/>
                <a:cs typeface="+mn-lt"/>
              </a:rPr>
              <a:t>These visuals display the predictions made by the YOLOv8 model for the respective batches</a:t>
            </a:r>
            <a:endParaRPr lang="en-US" sz="1600">
              <a:ea typeface="Calibri"/>
              <a:cs typeface="Calibri"/>
            </a:endParaRPr>
          </a:p>
        </p:txBody>
      </p:sp>
      <p:sp>
        <p:nvSpPr>
          <p:cNvPr id="7" name="Arrow: Right 6">
            <a:extLst>
              <a:ext uri="{FF2B5EF4-FFF2-40B4-BE49-F238E27FC236}">
                <a16:creationId xmlns:a16="http://schemas.microsoft.com/office/drawing/2014/main" id="{22384F0D-6F9E-FE6D-B8FF-2C09C3C3E042}"/>
              </a:ext>
            </a:extLst>
          </p:cNvPr>
          <p:cNvSpPr/>
          <p:nvPr/>
        </p:nvSpPr>
        <p:spPr>
          <a:xfrm>
            <a:off x="3063240" y="5989320"/>
            <a:ext cx="975360" cy="48768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Tree>
    <p:extLst>
      <p:ext uri="{BB962C8B-B14F-4D97-AF65-F5344CB8AC3E}">
        <p14:creationId xmlns:p14="http://schemas.microsoft.com/office/powerpoint/2010/main" val="37816095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526DEA99-07CB-25F5-D576-D2C8005A88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nvSpPr>
        <p:spPr>
          <a:xfrm>
            <a:off x="8057285" y="0"/>
            <a:ext cx="4134715" cy="3346705"/>
          </a:xfrm>
          <a:custGeom>
            <a:avLst/>
            <a:gdLst>
              <a:gd name="connsiteX0" fmla="*/ 1549963 w 4134715"/>
              <a:gd name="connsiteY0" fmla="*/ 0 h 3346705"/>
              <a:gd name="connsiteX1" fmla="*/ 4134715 w 4134715"/>
              <a:gd name="connsiteY1" fmla="*/ 0 h 3346705"/>
              <a:gd name="connsiteX2" fmla="*/ 4134715 w 4134715"/>
              <a:gd name="connsiteY2" fmla="*/ 3346705 h 3346705"/>
              <a:gd name="connsiteX3" fmla="*/ 0 w 4134715"/>
              <a:gd name="connsiteY3" fmla="*/ 3346705 h 3346705"/>
            </a:gdLst>
            <a:ahLst/>
            <a:cxnLst>
              <a:cxn ang="0">
                <a:pos x="connsiteX0" y="connsiteY0"/>
              </a:cxn>
              <a:cxn ang="0">
                <a:pos x="connsiteX1" y="connsiteY1"/>
              </a:cxn>
              <a:cxn ang="0">
                <a:pos x="connsiteX2" y="connsiteY2"/>
              </a:cxn>
              <a:cxn ang="0">
                <a:pos x="connsiteX3" y="connsiteY3"/>
              </a:cxn>
            </a:cxnLst>
            <a:rect l="l" t="t" r="r" b="b"/>
            <a:pathLst>
              <a:path w="4134715" h="3346705">
                <a:moveTo>
                  <a:pt x="1549963" y="0"/>
                </a:moveTo>
                <a:lnTo>
                  <a:pt x="4134715" y="0"/>
                </a:lnTo>
                <a:lnTo>
                  <a:pt x="4134715" y="3346705"/>
                </a:lnTo>
                <a:lnTo>
                  <a:pt x="0" y="3346705"/>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 name="Freeform: Shape 2">
            <a:extLst>
              <a:ext uri="{FF2B5EF4-FFF2-40B4-BE49-F238E27FC236}">
                <a16:creationId xmlns:a16="http://schemas.microsoft.com/office/drawing/2014/main" id="{1D8AD16A-3C19-AA56-363C-3A7FA053FF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nvSpPr>
        <p:spPr>
          <a:xfrm>
            <a:off x="4508109" y="0"/>
            <a:ext cx="4903560" cy="3346705"/>
          </a:xfrm>
          <a:custGeom>
            <a:avLst/>
            <a:gdLst>
              <a:gd name="connsiteX0" fmla="*/ 1549963 w 4903560"/>
              <a:gd name="connsiteY0" fmla="*/ 0 h 3346705"/>
              <a:gd name="connsiteX1" fmla="*/ 4903560 w 4903560"/>
              <a:gd name="connsiteY1" fmla="*/ 0 h 3346705"/>
              <a:gd name="connsiteX2" fmla="*/ 3353597 w 4903560"/>
              <a:gd name="connsiteY2" fmla="*/ 3346705 h 3346705"/>
              <a:gd name="connsiteX3" fmla="*/ 0 w 4903560"/>
              <a:gd name="connsiteY3" fmla="*/ 3346705 h 3346705"/>
            </a:gdLst>
            <a:ahLst/>
            <a:cxnLst>
              <a:cxn ang="0">
                <a:pos x="connsiteX0" y="connsiteY0"/>
              </a:cxn>
              <a:cxn ang="0">
                <a:pos x="connsiteX1" y="connsiteY1"/>
              </a:cxn>
              <a:cxn ang="0">
                <a:pos x="connsiteX2" y="connsiteY2"/>
              </a:cxn>
              <a:cxn ang="0">
                <a:pos x="connsiteX3" y="connsiteY3"/>
              </a:cxn>
            </a:cxnLst>
            <a:rect l="l" t="t" r="r" b="b"/>
            <a:pathLst>
              <a:path w="4903560" h="3346705">
                <a:moveTo>
                  <a:pt x="1549963" y="0"/>
                </a:moveTo>
                <a:lnTo>
                  <a:pt x="4903560" y="0"/>
                </a:lnTo>
                <a:lnTo>
                  <a:pt x="3353597" y="3346705"/>
                </a:lnTo>
                <a:lnTo>
                  <a:pt x="0" y="3346705"/>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 name="Freeform: Shape 3">
            <a:extLst>
              <a:ext uri="{FF2B5EF4-FFF2-40B4-BE49-F238E27FC236}">
                <a16:creationId xmlns:a16="http://schemas.microsoft.com/office/drawing/2014/main" id="{5E7EA2EC-DADE-3618-8A29-B1BD8AC7E3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nvSpPr>
        <p:spPr>
          <a:xfrm>
            <a:off x="1" y="0"/>
            <a:ext cx="5882411" cy="3346705"/>
          </a:xfrm>
          <a:custGeom>
            <a:avLst/>
            <a:gdLst>
              <a:gd name="connsiteX0" fmla="*/ 0 w 5882411"/>
              <a:gd name="connsiteY0" fmla="*/ 0 h 3346705"/>
              <a:gd name="connsiteX1" fmla="*/ 5882411 w 5882411"/>
              <a:gd name="connsiteY1" fmla="*/ 0 h 3346705"/>
              <a:gd name="connsiteX2" fmla="*/ 4332447 w 5882411"/>
              <a:gd name="connsiteY2" fmla="*/ 3346705 h 3346705"/>
              <a:gd name="connsiteX3" fmla="*/ 0 w 5882411"/>
              <a:gd name="connsiteY3" fmla="*/ 3346705 h 3346705"/>
            </a:gdLst>
            <a:ahLst/>
            <a:cxnLst>
              <a:cxn ang="0">
                <a:pos x="connsiteX0" y="connsiteY0"/>
              </a:cxn>
              <a:cxn ang="0">
                <a:pos x="connsiteX1" y="connsiteY1"/>
              </a:cxn>
              <a:cxn ang="0">
                <a:pos x="connsiteX2" y="connsiteY2"/>
              </a:cxn>
              <a:cxn ang="0">
                <a:pos x="connsiteX3" y="connsiteY3"/>
              </a:cxn>
            </a:cxnLst>
            <a:rect l="l" t="t" r="r" b="b"/>
            <a:pathLst>
              <a:path w="5882411" h="3346705">
                <a:moveTo>
                  <a:pt x="0" y="0"/>
                </a:moveTo>
                <a:lnTo>
                  <a:pt x="5882411" y="0"/>
                </a:lnTo>
                <a:lnTo>
                  <a:pt x="4332447" y="3346705"/>
                </a:lnTo>
                <a:lnTo>
                  <a:pt x="0" y="3346705"/>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close up of a dragonfly&#10;&#10;Description automatically generated">
            <a:extLst>
              <a:ext uri="{FF2B5EF4-FFF2-40B4-BE49-F238E27FC236}">
                <a16:creationId xmlns:a16="http://schemas.microsoft.com/office/drawing/2014/main" id="{A1789CA6-DB04-0FCE-7098-92452C2912C8}"/>
              </a:ext>
            </a:extLst>
          </p:cNvPr>
          <p:cNvPicPr>
            <a:picLocks noChangeAspect="1"/>
          </p:cNvPicPr>
          <p:nvPr/>
        </p:nvPicPr>
        <p:blipFill>
          <a:blip r:embed="rId2"/>
          <a:stretch>
            <a:fillRect/>
          </a:stretch>
        </p:blipFill>
        <p:spPr>
          <a:xfrm>
            <a:off x="342950" y="218640"/>
            <a:ext cx="3430892" cy="3000886"/>
          </a:xfrm>
          <a:prstGeom prst="rect">
            <a:avLst/>
          </a:prstGeom>
        </p:spPr>
      </p:pic>
      <p:pic>
        <p:nvPicPr>
          <p:cNvPr id="6" name="Picture 5" descr="A green dragonfly on a stick&#10;&#10;Description automatically generated">
            <a:extLst>
              <a:ext uri="{FF2B5EF4-FFF2-40B4-BE49-F238E27FC236}">
                <a16:creationId xmlns:a16="http://schemas.microsoft.com/office/drawing/2014/main" id="{4B03549C-398F-2368-1A04-CF7C7048B345}"/>
              </a:ext>
            </a:extLst>
          </p:cNvPr>
          <p:cNvPicPr>
            <a:picLocks noChangeAspect="1"/>
          </p:cNvPicPr>
          <p:nvPr/>
        </p:nvPicPr>
        <p:blipFill>
          <a:blip r:embed="rId3"/>
          <a:stretch>
            <a:fillRect/>
          </a:stretch>
        </p:blipFill>
        <p:spPr>
          <a:xfrm>
            <a:off x="5968680" y="433891"/>
            <a:ext cx="1963645" cy="2572275"/>
          </a:xfrm>
          <a:prstGeom prst="rect">
            <a:avLst/>
          </a:prstGeom>
        </p:spPr>
      </p:pic>
      <p:pic>
        <p:nvPicPr>
          <p:cNvPr id="7" name="Picture 6" descr="A butterfly on a flower&#10;&#10;Description automatically generated">
            <a:extLst>
              <a:ext uri="{FF2B5EF4-FFF2-40B4-BE49-F238E27FC236}">
                <a16:creationId xmlns:a16="http://schemas.microsoft.com/office/drawing/2014/main" id="{7CA53DC0-C4C5-D6D4-5608-422A75B28D71}"/>
              </a:ext>
            </a:extLst>
          </p:cNvPr>
          <p:cNvPicPr>
            <a:picLocks noChangeAspect="1"/>
          </p:cNvPicPr>
          <p:nvPr/>
        </p:nvPicPr>
        <p:blipFill>
          <a:blip r:embed="rId4"/>
          <a:stretch>
            <a:fillRect/>
          </a:stretch>
        </p:blipFill>
        <p:spPr>
          <a:xfrm>
            <a:off x="9454776" y="515721"/>
            <a:ext cx="2582185" cy="2347654"/>
          </a:xfrm>
          <a:prstGeom prst="rect">
            <a:avLst/>
          </a:prstGeom>
        </p:spPr>
      </p:pic>
      <p:sp>
        <p:nvSpPr>
          <p:cNvPr id="8" name="Freeform: Shape 7">
            <a:extLst>
              <a:ext uri="{FF2B5EF4-FFF2-40B4-BE49-F238E27FC236}">
                <a16:creationId xmlns:a16="http://schemas.microsoft.com/office/drawing/2014/main" id="{5835133E-2885-02C4-8AC9-891297430A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nvSpPr>
        <p:spPr>
          <a:xfrm>
            <a:off x="6431094" y="3511295"/>
            <a:ext cx="5760906" cy="3346705"/>
          </a:xfrm>
          <a:custGeom>
            <a:avLst/>
            <a:gdLst>
              <a:gd name="connsiteX0" fmla="*/ 1549964 w 5760906"/>
              <a:gd name="connsiteY0" fmla="*/ 0 h 3346705"/>
              <a:gd name="connsiteX1" fmla="*/ 5760906 w 5760906"/>
              <a:gd name="connsiteY1" fmla="*/ 0 h 3346705"/>
              <a:gd name="connsiteX2" fmla="*/ 5760906 w 5760906"/>
              <a:gd name="connsiteY2" fmla="*/ 3346705 h 3346705"/>
              <a:gd name="connsiteX3" fmla="*/ 0 w 5760906"/>
              <a:gd name="connsiteY3" fmla="*/ 3346705 h 3346705"/>
            </a:gdLst>
            <a:ahLst/>
            <a:cxnLst>
              <a:cxn ang="0">
                <a:pos x="connsiteX0" y="connsiteY0"/>
              </a:cxn>
              <a:cxn ang="0">
                <a:pos x="connsiteX1" y="connsiteY1"/>
              </a:cxn>
              <a:cxn ang="0">
                <a:pos x="connsiteX2" y="connsiteY2"/>
              </a:cxn>
              <a:cxn ang="0">
                <a:pos x="connsiteX3" y="connsiteY3"/>
              </a:cxn>
            </a:cxnLst>
            <a:rect l="l" t="t" r="r" b="b"/>
            <a:pathLst>
              <a:path w="5760906" h="3346705">
                <a:moveTo>
                  <a:pt x="1549964" y="0"/>
                </a:moveTo>
                <a:lnTo>
                  <a:pt x="5760906" y="0"/>
                </a:lnTo>
                <a:lnTo>
                  <a:pt x="5760906" y="3346705"/>
                </a:lnTo>
                <a:lnTo>
                  <a:pt x="0" y="3346705"/>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9" name="Freeform: Shape 8">
            <a:extLst>
              <a:ext uri="{FF2B5EF4-FFF2-40B4-BE49-F238E27FC236}">
                <a16:creationId xmlns:a16="http://schemas.microsoft.com/office/drawing/2014/main" id="{C576292D-E4DE-B51A-8FC4-CE1DED9FE2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nvSpPr>
        <p:spPr>
          <a:xfrm>
            <a:off x="2881917" y="3511295"/>
            <a:ext cx="4903562" cy="3346705"/>
          </a:xfrm>
          <a:custGeom>
            <a:avLst/>
            <a:gdLst>
              <a:gd name="connsiteX0" fmla="*/ 1549965 w 4903562"/>
              <a:gd name="connsiteY0" fmla="*/ 0 h 3346705"/>
              <a:gd name="connsiteX1" fmla="*/ 4903562 w 4903562"/>
              <a:gd name="connsiteY1" fmla="*/ 0 h 3346705"/>
              <a:gd name="connsiteX2" fmla="*/ 3353599 w 4903562"/>
              <a:gd name="connsiteY2" fmla="*/ 3346705 h 3346705"/>
              <a:gd name="connsiteX3" fmla="*/ 0 w 4903562"/>
              <a:gd name="connsiteY3" fmla="*/ 3346705 h 3346705"/>
            </a:gdLst>
            <a:ahLst/>
            <a:cxnLst>
              <a:cxn ang="0">
                <a:pos x="connsiteX0" y="connsiteY0"/>
              </a:cxn>
              <a:cxn ang="0">
                <a:pos x="connsiteX1" y="connsiteY1"/>
              </a:cxn>
              <a:cxn ang="0">
                <a:pos x="connsiteX2" y="connsiteY2"/>
              </a:cxn>
              <a:cxn ang="0">
                <a:pos x="connsiteX3" y="connsiteY3"/>
              </a:cxn>
            </a:cxnLst>
            <a:rect l="l" t="t" r="r" b="b"/>
            <a:pathLst>
              <a:path w="4903562" h="3346705">
                <a:moveTo>
                  <a:pt x="1549965" y="0"/>
                </a:moveTo>
                <a:lnTo>
                  <a:pt x="4903562" y="0"/>
                </a:lnTo>
                <a:lnTo>
                  <a:pt x="3353599" y="3346705"/>
                </a:lnTo>
                <a:lnTo>
                  <a:pt x="0" y="3346705"/>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0" name="Freeform: Shape 9">
            <a:extLst>
              <a:ext uri="{FF2B5EF4-FFF2-40B4-BE49-F238E27FC236}">
                <a16:creationId xmlns:a16="http://schemas.microsoft.com/office/drawing/2014/main" id="{7A0899F5-9613-E7CE-7F0E-F65B2493FC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nvSpPr>
        <p:spPr>
          <a:xfrm>
            <a:off x="1" y="3511295"/>
            <a:ext cx="4256221" cy="3346705"/>
          </a:xfrm>
          <a:custGeom>
            <a:avLst/>
            <a:gdLst>
              <a:gd name="connsiteX0" fmla="*/ 0 w 4256221"/>
              <a:gd name="connsiteY0" fmla="*/ 0 h 3346705"/>
              <a:gd name="connsiteX1" fmla="*/ 4256221 w 4256221"/>
              <a:gd name="connsiteY1" fmla="*/ 0 h 3346705"/>
              <a:gd name="connsiteX2" fmla="*/ 2706257 w 4256221"/>
              <a:gd name="connsiteY2" fmla="*/ 3346705 h 3346705"/>
              <a:gd name="connsiteX3" fmla="*/ 0 w 4256221"/>
              <a:gd name="connsiteY3" fmla="*/ 3346705 h 3346705"/>
            </a:gdLst>
            <a:ahLst/>
            <a:cxnLst>
              <a:cxn ang="0">
                <a:pos x="connsiteX0" y="connsiteY0"/>
              </a:cxn>
              <a:cxn ang="0">
                <a:pos x="connsiteX1" y="connsiteY1"/>
              </a:cxn>
              <a:cxn ang="0">
                <a:pos x="connsiteX2" y="connsiteY2"/>
              </a:cxn>
              <a:cxn ang="0">
                <a:pos x="connsiteX3" y="connsiteY3"/>
              </a:cxn>
            </a:cxnLst>
            <a:rect l="l" t="t" r="r" b="b"/>
            <a:pathLst>
              <a:path w="4256221" h="3346705">
                <a:moveTo>
                  <a:pt x="0" y="0"/>
                </a:moveTo>
                <a:lnTo>
                  <a:pt x="4256221" y="0"/>
                </a:lnTo>
                <a:lnTo>
                  <a:pt x="2706257" y="3346705"/>
                </a:lnTo>
                <a:lnTo>
                  <a:pt x="0" y="3346705"/>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1" name="Picture 10" descr="A yellow butterflies on a leaf&#10;&#10;Description automatically generated">
            <a:extLst>
              <a:ext uri="{FF2B5EF4-FFF2-40B4-BE49-F238E27FC236}">
                <a16:creationId xmlns:a16="http://schemas.microsoft.com/office/drawing/2014/main" id="{06EF8B2C-6B89-E089-6CB1-43158A492364}"/>
              </a:ext>
            </a:extLst>
          </p:cNvPr>
          <p:cNvPicPr>
            <a:picLocks noChangeAspect="1"/>
          </p:cNvPicPr>
          <p:nvPr/>
        </p:nvPicPr>
        <p:blipFill>
          <a:blip r:embed="rId5"/>
          <a:stretch>
            <a:fillRect/>
          </a:stretch>
        </p:blipFill>
        <p:spPr>
          <a:xfrm>
            <a:off x="183871" y="3910904"/>
            <a:ext cx="2430792" cy="2577912"/>
          </a:xfrm>
          <a:prstGeom prst="rect">
            <a:avLst/>
          </a:prstGeom>
        </p:spPr>
      </p:pic>
      <p:pic>
        <p:nvPicPr>
          <p:cNvPr id="12" name="Picture 11" descr="A close up of a dragonfly&#10;&#10;Description automatically generated">
            <a:extLst>
              <a:ext uri="{FF2B5EF4-FFF2-40B4-BE49-F238E27FC236}">
                <a16:creationId xmlns:a16="http://schemas.microsoft.com/office/drawing/2014/main" id="{5EFF4F81-22FB-C20D-72F6-D2906D461319}"/>
              </a:ext>
            </a:extLst>
          </p:cNvPr>
          <p:cNvPicPr>
            <a:picLocks noChangeAspect="1"/>
          </p:cNvPicPr>
          <p:nvPr/>
        </p:nvPicPr>
        <p:blipFill>
          <a:blip r:embed="rId6"/>
          <a:stretch>
            <a:fillRect/>
          </a:stretch>
        </p:blipFill>
        <p:spPr>
          <a:xfrm>
            <a:off x="4168979" y="3971863"/>
            <a:ext cx="2193564" cy="2445833"/>
          </a:xfrm>
          <a:prstGeom prst="rect">
            <a:avLst/>
          </a:prstGeom>
        </p:spPr>
      </p:pic>
      <p:pic>
        <p:nvPicPr>
          <p:cNvPr id="13" name="Picture 12" descr="A blue and black dragonfly on a blade of grass&#10;&#10;Description automatically generated">
            <a:extLst>
              <a:ext uri="{FF2B5EF4-FFF2-40B4-BE49-F238E27FC236}">
                <a16:creationId xmlns:a16="http://schemas.microsoft.com/office/drawing/2014/main" id="{12FF218C-58BB-7F65-C3C4-B07974979AA7}"/>
              </a:ext>
            </a:extLst>
          </p:cNvPr>
          <p:cNvPicPr>
            <a:picLocks noChangeAspect="1"/>
          </p:cNvPicPr>
          <p:nvPr/>
        </p:nvPicPr>
        <p:blipFill>
          <a:blip r:embed="rId7"/>
          <a:stretch>
            <a:fillRect/>
          </a:stretch>
        </p:blipFill>
        <p:spPr>
          <a:xfrm>
            <a:off x="7551961" y="4548279"/>
            <a:ext cx="4474839" cy="1990845"/>
          </a:xfrm>
          <a:prstGeom prst="rect">
            <a:avLst/>
          </a:prstGeom>
        </p:spPr>
      </p:pic>
    </p:spTree>
    <p:extLst>
      <p:ext uri="{BB962C8B-B14F-4D97-AF65-F5344CB8AC3E}">
        <p14:creationId xmlns:p14="http://schemas.microsoft.com/office/powerpoint/2010/main" val="26107671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spider and a butterfly&#10;&#10;Description automatically generated">
            <a:extLst>
              <a:ext uri="{FF2B5EF4-FFF2-40B4-BE49-F238E27FC236}">
                <a16:creationId xmlns:a16="http://schemas.microsoft.com/office/drawing/2014/main" id="{B0176E78-CBDB-4E47-CB4D-F978B475422F}"/>
              </a:ext>
            </a:extLst>
          </p:cNvPr>
          <p:cNvPicPr>
            <a:picLocks noChangeAspect="1"/>
          </p:cNvPicPr>
          <p:nvPr/>
        </p:nvPicPr>
        <p:blipFill>
          <a:blip r:embed="rId2"/>
          <a:stretch>
            <a:fillRect/>
          </a:stretch>
        </p:blipFill>
        <p:spPr>
          <a:xfrm>
            <a:off x="3024372" y="457200"/>
            <a:ext cx="6143255" cy="5943600"/>
          </a:xfrm>
          <a:prstGeom prst="rect">
            <a:avLst/>
          </a:prstGeom>
        </p:spPr>
      </p:pic>
      <p:sp>
        <p:nvSpPr>
          <p:cNvPr id="4" name="TextBox 3">
            <a:extLst>
              <a:ext uri="{FF2B5EF4-FFF2-40B4-BE49-F238E27FC236}">
                <a16:creationId xmlns:a16="http://schemas.microsoft.com/office/drawing/2014/main" id="{CC09797A-D86B-F8B7-BE25-1AE586AF6627}"/>
              </a:ext>
            </a:extLst>
          </p:cNvPr>
          <p:cNvSpPr txBox="1"/>
          <p:nvPr/>
        </p:nvSpPr>
        <p:spPr>
          <a:xfrm>
            <a:off x="259080" y="1844039"/>
            <a:ext cx="1828800" cy="646331"/>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Calibri"/>
                <a:cs typeface="Calibri"/>
              </a:rPr>
              <a:t>Test Mobile Corpus Dataset </a:t>
            </a:r>
            <a:endParaRPr lang="en-US"/>
          </a:p>
        </p:txBody>
      </p:sp>
    </p:spTree>
    <p:extLst>
      <p:ext uri="{BB962C8B-B14F-4D97-AF65-F5344CB8AC3E}">
        <p14:creationId xmlns:p14="http://schemas.microsoft.com/office/powerpoint/2010/main" val="30534230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FB50225-E694-62E5-0AEC-8D80780E9B61}"/>
              </a:ext>
            </a:extLst>
          </p:cNvPr>
          <p:cNvSpPr>
            <a:spLocks noGrp="1"/>
          </p:cNvSpPr>
          <p:nvPr>
            <p:ph type="title"/>
          </p:nvPr>
        </p:nvSpPr>
        <p:spPr>
          <a:xfrm>
            <a:off x="1371599" y="294538"/>
            <a:ext cx="9895951" cy="1033669"/>
          </a:xfrm>
        </p:spPr>
        <p:txBody>
          <a:bodyPr>
            <a:normAutofit/>
          </a:bodyPr>
          <a:lstStyle/>
          <a:p>
            <a:r>
              <a:rPr lang="en-US" sz="4000">
                <a:solidFill>
                  <a:srgbClr val="FFFFFF"/>
                </a:solidFill>
                <a:ea typeface="Calibri Light"/>
                <a:cs typeface="Calibri Light"/>
              </a:rPr>
              <a:t>Summary </a:t>
            </a:r>
            <a:endParaRPr lang="en-US" sz="4000">
              <a:solidFill>
                <a:srgbClr val="FFFFFF"/>
              </a:solidFill>
            </a:endParaRPr>
          </a:p>
        </p:txBody>
      </p:sp>
      <p:sp>
        <p:nvSpPr>
          <p:cNvPr id="52" name="Content Placeholder 2">
            <a:extLst>
              <a:ext uri="{FF2B5EF4-FFF2-40B4-BE49-F238E27FC236}">
                <a16:creationId xmlns:a16="http://schemas.microsoft.com/office/drawing/2014/main" id="{944532A7-BCEF-722E-9739-8638069F067A}"/>
              </a:ext>
            </a:extLst>
          </p:cNvPr>
          <p:cNvSpPr>
            <a:spLocks noGrp="1"/>
          </p:cNvSpPr>
          <p:nvPr>
            <p:ph idx="1"/>
          </p:nvPr>
        </p:nvSpPr>
        <p:spPr>
          <a:xfrm>
            <a:off x="1371599" y="2318197"/>
            <a:ext cx="9724031" cy="3683358"/>
          </a:xfrm>
        </p:spPr>
        <p:txBody>
          <a:bodyPr vert="horz" lIns="91440" tIns="45720" rIns="91440" bIns="45720" rtlCol="0" anchor="ctr">
            <a:normAutofit/>
          </a:bodyPr>
          <a:lstStyle/>
          <a:p>
            <a:r>
              <a:rPr lang="en-US" sz="2000">
                <a:ea typeface="Calibri"/>
                <a:cs typeface="Calibri"/>
              </a:rPr>
              <a:t>In summary, the model performs reasonably well, achieving good precision, recall, and mAP (mean Average Precision) across different classes. </a:t>
            </a:r>
          </a:p>
          <a:p>
            <a:r>
              <a:rPr lang="en-US" sz="2000">
                <a:ea typeface="+mn-lt"/>
                <a:cs typeface="+mn-lt"/>
              </a:rPr>
              <a:t>mAP at 50% IoU (mAP50): 0.723 for the "all" class is a solid indication of good overall performance.</a:t>
            </a:r>
            <a:endParaRPr lang="en-US" sz="2000">
              <a:ea typeface="Calibri"/>
              <a:cs typeface="Calibri"/>
            </a:endParaRPr>
          </a:p>
          <a:p>
            <a:r>
              <a:rPr lang="en-US" sz="2000">
                <a:ea typeface="+mn-lt"/>
                <a:cs typeface="+mn-lt"/>
              </a:rPr>
              <a:t>mAP from 50% to 95% IoU (mAP50-95): 0.601 also provides insights into the model's performance under stricter criteria.</a:t>
            </a:r>
            <a:endParaRPr lang="en-US" sz="2000">
              <a:ea typeface="Calibri" panose="020F0502020204030204"/>
              <a:cs typeface="Calibri" panose="020F0502020204030204"/>
            </a:endParaRPr>
          </a:p>
          <a:p>
            <a:r>
              <a:rPr lang="en-US" sz="2000">
                <a:ea typeface="Calibri" panose="020F0502020204030204"/>
                <a:cs typeface="Calibri" panose="020F0502020204030204"/>
              </a:rPr>
              <a:t>The confidence scores array shows the model's confidence in predicting each class.</a:t>
            </a:r>
            <a:endParaRPr lang="en-US" sz="2000"/>
          </a:p>
        </p:txBody>
      </p:sp>
    </p:spTree>
    <p:extLst>
      <p:ext uri="{BB962C8B-B14F-4D97-AF65-F5344CB8AC3E}">
        <p14:creationId xmlns:p14="http://schemas.microsoft.com/office/powerpoint/2010/main" val="14829445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6F5A5072-7B47-4D32-B52A-4EBBF590B8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9715DAF0-AE1B-46C9-8A6B-DB2AA05AB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 y="-22693"/>
            <a:ext cx="12191999" cy="4374129"/>
          </a:xfrm>
          <a:prstGeom prst="rect">
            <a:avLst/>
          </a:prstGeom>
          <a:gradFill>
            <a:gsLst>
              <a:gs pos="0">
                <a:schemeClr val="accent1">
                  <a:lumMod val="75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6016219D-510E-4184-9090-6D5578A87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908719" y="-3931841"/>
            <a:ext cx="4374557" cy="12192000"/>
          </a:xfrm>
          <a:prstGeom prst="rect">
            <a:avLst/>
          </a:prstGeom>
          <a:gradFill>
            <a:gsLst>
              <a:gs pos="40000">
                <a:schemeClr val="accent1">
                  <a:alpha val="0"/>
                </a:schemeClr>
              </a:gs>
              <a:gs pos="100000">
                <a:schemeClr val="accent1">
                  <a:lumMod val="75000"/>
                  <a:alpha val="52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AFF4A713-7B75-4B21-90D7-5AB19547C7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36696" y="-3703868"/>
            <a:ext cx="4374128" cy="11736479"/>
          </a:xfrm>
          <a:prstGeom prst="rect">
            <a:avLst/>
          </a:prstGeom>
          <a:gradFill>
            <a:gsLst>
              <a:gs pos="17000">
                <a:schemeClr val="accent1">
                  <a:alpha val="0"/>
                </a:schemeClr>
              </a:gs>
              <a:gs pos="100000">
                <a:srgbClr val="000000">
                  <a:alpha val="37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DC631C0B-6DA6-4E57-8231-CE32B3434A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 y="-22690"/>
            <a:ext cx="8542485" cy="4374126"/>
          </a:xfrm>
          <a:prstGeom prst="rect">
            <a:avLst/>
          </a:prstGeom>
          <a:gradFill>
            <a:gsLst>
              <a:gs pos="0">
                <a:schemeClr val="accent1">
                  <a:lumMod val="50000"/>
                  <a:alpha val="0"/>
                </a:schemeClr>
              </a:gs>
              <a:gs pos="100000">
                <a:srgbClr val="000000">
                  <a:alpha val="25000"/>
                </a:srgb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reeform: Shape 40">
            <a:extLst>
              <a:ext uri="{FF2B5EF4-FFF2-40B4-BE49-F238E27FC236}">
                <a16:creationId xmlns:a16="http://schemas.microsoft.com/office/drawing/2014/main" id="{C29501E6-A978-4A61-9689-9085AF97A5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2508972">
            <a:off x="5945431" y="-1032053"/>
            <a:ext cx="4990147" cy="4439131"/>
          </a:xfrm>
          <a:custGeom>
            <a:avLst/>
            <a:gdLst>
              <a:gd name="connsiteX0" fmla="*/ 4990147 w 4990147"/>
              <a:gd name="connsiteY0" fmla="*/ 2229378 h 4439131"/>
              <a:gd name="connsiteX1" fmla="*/ 917384 w 4990147"/>
              <a:gd name="connsiteY1" fmla="*/ 4439131 h 4439131"/>
              <a:gd name="connsiteX2" fmla="*/ 910814 w 4990147"/>
              <a:gd name="connsiteY2" fmla="*/ 4434219 h 4439131"/>
              <a:gd name="connsiteX3" fmla="*/ 0 w 4990147"/>
              <a:gd name="connsiteY3" fmla="*/ 2502877 h 4439131"/>
              <a:gd name="connsiteX4" fmla="*/ 2502877 w 4990147"/>
              <a:gd name="connsiteY4" fmla="*/ 0 h 4439131"/>
              <a:gd name="connsiteX5" fmla="*/ 4954904 w 4990147"/>
              <a:gd name="connsiteY5" fmla="*/ 1998460 h 443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90147" h="4439131">
                <a:moveTo>
                  <a:pt x="4990147" y="2229378"/>
                </a:moveTo>
                <a:lnTo>
                  <a:pt x="917384" y="4439131"/>
                </a:lnTo>
                <a:lnTo>
                  <a:pt x="910814" y="4434219"/>
                </a:lnTo>
                <a:cubicBezTo>
                  <a:pt x="354557" y="3975154"/>
                  <a:pt x="0" y="3280421"/>
                  <a:pt x="0" y="2502877"/>
                </a:cubicBezTo>
                <a:cubicBezTo>
                  <a:pt x="0" y="1120576"/>
                  <a:pt x="1120576" y="0"/>
                  <a:pt x="2502877" y="0"/>
                </a:cubicBezTo>
                <a:cubicBezTo>
                  <a:pt x="3712390" y="0"/>
                  <a:pt x="4721520" y="857941"/>
                  <a:pt x="4954904" y="1998460"/>
                </a:cubicBezTo>
                <a:close/>
              </a:path>
            </a:pathLst>
          </a:custGeom>
          <a:gradFill>
            <a:gsLst>
              <a:gs pos="0">
                <a:schemeClr val="accent1">
                  <a:alpha val="22000"/>
                </a:schemeClr>
              </a:gs>
              <a:gs pos="87000">
                <a:schemeClr val="accent1">
                  <a:lumMod val="60000"/>
                  <a:lumOff val="40000"/>
                  <a:alpha val="2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10648871-F508-4ADC-8325-395BD82F0EFF}"/>
              </a:ext>
            </a:extLst>
          </p:cNvPr>
          <p:cNvSpPr>
            <a:spLocks noGrp="1"/>
          </p:cNvSpPr>
          <p:nvPr>
            <p:ph type="title"/>
          </p:nvPr>
        </p:nvSpPr>
        <p:spPr>
          <a:xfrm>
            <a:off x="1314824" y="735106"/>
            <a:ext cx="10053763" cy="2928470"/>
          </a:xfrm>
        </p:spPr>
        <p:txBody>
          <a:bodyPr vert="horz" lIns="91440" tIns="45720" rIns="91440" bIns="45720" rtlCol="0" anchor="b">
            <a:normAutofit/>
          </a:bodyPr>
          <a:lstStyle/>
          <a:p>
            <a:r>
              <a:rPr lang="en-US" sz="6000" kern="1200">
                <a:solidFill>
                  <a:srgbClr val="FFFFFF"/>
                </a:solidFill>
                <a:latin typeface="+mj-lt"/>
                <a:ea typeface="+mj-ea"/>
                <a:cs typeface="+mj-cs"/>
              </a:rPr>
              <a:t>THANK YOU</a:t>
            </a:r>
          </a:p>
        </p:txBody>
      </p:sp>
    </p:spTree>
    <p:extLst>
      <p:ext uri="{BB962C8B-B14F-4D97-AF65-F5344CB8AC3E}">
        <p14:creationId xmlns:p14="http://schemas.microsoft.com/office/powerpoint/2010/main" val="34466944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D2FAD5-11C3-3874-A2D3-AE27D0E8CAC4}"/>
              </a:ext>
            </a:extLst>
          </p:cNvPr>
          <p:cNvSpPr>
            <a:spLocks noGrp="1"/>
          </p:cNvSpPr>
          <p:nvPr>
            <p:ph type="title"/>
          </p:nvPr>
        </p:nvSpPr>
        <p:spPr/>
        <p:txBody>
          <a:bodyPr/>
          <a:lstStyle/>
          <a:p>
            <a:r>
              <a:rPr lang="en-US">
                <a:cs typeface="Calibri Light"/>
              </a:rPr>
              <a:t>References </a:t>
            </a:r>
          </a:p>
        </p:txBody>
      </p:sp>
      <p:sp>
        <p:nvSpPr>
          <p:cNvPr id="3" name="Content Placeholder 2">
            <a:extLst>
              <a:ext uri="{FF2B5EF4-FFF2-40B4-BE49-F238E27FC236}">
                <a16:creationId xmlns:a16="http://schemas.microsoft.com/office/drawing/2014/main" id="{CB9226B2-73E4-B59A-DBE0-AA3F91F92C7E}"/>
              </a:ext>
            </a:extLst>
          </p:cNvPr>
          <p:cNvSpPr>
            <a:spLocks noGrp="1"/>
          </p:cNvSpPr>
          <p:nvPr>
            <p:ph idx="1"/>
          </p:nvPr>
        </p:nvSpPr>
        <p:spPr/>
        <p:txBody>
          <a:bodyPr vert="horz" lIns="91440" tIns="45720" rIns="91440" bIns="45720" rtlCol="0" anchor="t">
            <a:normAutofit/>
          </a:bodyPr>
          <a:lstStyle/>
          <a:p>
            <a:r>
              <a:rPr lang="en-US">
                <a:ea typeface="+mn-lt"/>
                <a:cs typeface="+mn-lt"/>
                <a:hlinkClick r:id="rId2"/>
              </a:rPr>
              <a:t>Home - Ultralytics YOLOv8 Docs</a:t>
            </a:r>
          </a:p>
          <a:p>
            <a:r>
              <a:rPr lang="en-US">
                <a:ea typeface="+mn-lt"/>
                <a:cs typeface="+mn-lt"/>
                <a:hlinkClick r:id="rId3"/>
              </a:rPr>
              <a:t>Roboflow: Give your software the power to see objects in images and video</a:t>
            </a:r>
          </a:p>
          <a:p>
            <a:r>
              <a:rPr lang="en-US">
                <a:ea typeface="+mn-lt"/>
                <a:cs typeface="+mn-lt"/>
                <a:hlinkClick r:id="rId4"/>
              </a:rPr>
              <a:t>https://www.kaggle.com/datasets/mistag/arthropod-taxonomy-orders-object-detection-dataset/code</a:t>
            </a:r>
            <a:r>
              <a:rPr lang="en-US">
                <a:ea typeface="+mn-lt"/>
                <a:cs typeface="+mn-lt"/>
              </a:rPr>
              <a:t> </a:t>
            </a:r>
            <a:endParaRPr lang="en-US">
              <a:cs typeface="Calibri"/>
            </a:endParaRPr>
          </a:p>
          <a:p>
            <a:endParaRPr lang="en-US">
              <a:cs typeface="Calibri"/>
            </a:endParaRPr>
          </a:p>
        </p:txBody>
      </p:sp>
    </p:spTree>
    <p:extLst>
      <p:ext uri="{BB962C8B-B14F-4D97-AF65-F5344CB8AC3E}">
        <p14:creationId xmlns:p14="http://schemas.microsoft.com/office/powerpoint/2010/main" val="4745826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DEE2AD96-B495-4E06-9291-B71706F72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53CF6D67-C5A8-4ADD-9E8E-1E38CA1D3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638515" y="639280"/>
            <a:ext cx="6858000" cy="5579440"/>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86909FA0-B515-4681-B7A8-FA281D133B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93206" y="395206"/>
            <a:ext cx="6346209" cy="5576080"/>
          </a:xfrm>
          <a:prstGeom prst="rect">
            <a:avLst/>
          </a:prstGeom>
          <a:gradFill>
            <a:gsLst>
              <a:gs pos="0">
                <a:srgbClr val="000000">
                  <a:alpha val="0"/>
                </a:srgbClr>
              </a:gs>
              <a:gs pos="99000">
                <a:schemeClr val="accent1">
                  <a:alpha val="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21C9FE86-FCC3-4A31-AA1C-C882262B7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528907" y="2818967"/>
            <a:ext cx="2501979" cy="5576080"/>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D96243B-ECED-4B71-8E06-AE9A285EA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25002" y="852793"/>
            <a:ext cx="6858001" cy="5152412"/>
          </a:xfrm>
          <a:prstGeom prst="rect">
            <a:avLst/>
          </a:prstGeom>
          <a:gradFill>
            <a:gsLst>
              <a:gs pos="0">
                <a:srgbClr val="000000">
                  <a:alpha val="0"/>
                </a:srgbClr>
              </a:gs>
              <a:gs pos="99000">
                <a:schemeClr val="accent1">
                  <a:alpha val="1100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A09989E4-EFDC-4A90-A633-E0525FB413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818753" y="1128497"/>
            <a:ext cx="4318303" cy="4318303"/>
          </a:xfrm>
          <a:prstGeom prst="ellipse">
            <a:avLst/>
          </a:prstGeom>
          <a:gradFill>
            <a:gsLst>
              <a:gs pos="39000">
                <a:schemeClr val="accent1">
                  <a:alpha val="0"/>
                </a:schemeClr>
              </a:gs>
              <a:gs pos="100000">
                <a:schemeClr val="accent1">
                  <a:lumMod val="60000"/>
                  <a:lumOff val="40000"/>
                  <a:alpha val="15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9D4C274-13CD-F9C7-BAB7-877C983549E5}"/>
              </a:ext>
            </a:extLst>
          </p:cNvPr>
          <p:cNvSpPr>
            <a:spLocks noGrp="1"/>
          </p:cNvSpPr>
          <p:nvPr>
            <p:ph type="title"/>
          </p:nvPr>
        </p:nvSpPr>
        <p:spPr>
          <a:xfrm>
            <a:off x="826396" y="586855"/>
            <a:ext cx="4230100" cy="3387497"/>
          </a:xfrm>
        </p:spPr>
        <p:txBody>
          <a:bodyPr anchor="b">
            <a:normAutofit/>
          </a:bodyPr>
          <a:lstStyle/>
          <a:p>
            <a:pPr algn="r"/>
            <a:r>
              <a:rPr lang="en-US" sz="4000">
                <a:solidFill>
                  <a:srgbClr val="FFFFFF"/>
                </a:solidFill>
                <a:cs typeface="Calibri Light"/>
              </a:rPr>
              <a:t>INTRODUCTION</a:t>
            </a:r>
            <a:endParaRPr lang="en-US" sz="4000">
              <a:solidFill>
                <a:srgbClr val="FFFFFF"/>
              </a:solidFill>
            </a:endParaRPr>
          </a:p>
        </p:txBody>
      </p:sp>
      <p:sp>
        <p:nvSpPr>
          <p:cNvPr id="37" name="Content Placeholder 2">
            <a:extLst>
              <a:ext uri="{FF2B5EF4-FFF2-40B4-BE49-F238E27FC236}">
                <a16:creationId xmlns:a16="http://schemas.microsoft.com/office/drawing/2014/main" id="{91D8484E-D071-570C-D7F3-5027677CC345}"/>
              </a:ext>
            </a:extLst>
          </p:cNvPr>
          <p:cNvSpPr>
            <a:spLocks noGrp="1"/>
          </p:cNvSpPr>
          <p:nvPr>
            <p:ph idx="1"/>
          </p:nvPr>
        </p:nvSpPr>
        <p:spPr>
          <a:xfrm>
            <a:off x="6503158" y="649480"/>
            <a:ext cx="4862447" cy="5546047"/>
          </a:xfrm>
        </p:spPr>
        <p:txBody>
          <a:bodyPr vert="horz" lIns="91440" tIns="45720" rIns="91440" bIns="45720" rtlCol="0" anchor="ctr">
            <a:normAutofit/>
          </a:bodyPr>
          <a:lstStyle/>
          <a:p>
            <a:r>
              <a:rPr lang="en-US" sz="2000">
                <a:latin typeface="Corbel"/>
              </a:rPr>
              <a:t>Insects are a diverse group with over 120 Taxonomic orders and about 1.3 million species of Arthropods described.</a:t>
            </a:r>
            <a:endParaRPr lang="en-US"/>
          </a:p>
          <a:p>
            <a:r>
              <a:rPr lang="en-US" sz="2000">
                <a:latin typeface="Corbel"/>
              </a:rPr>
              <a:t>Insects across different taxonomical orders share similar shapes and structures, which can make classification even at higher levels challenging, in some cases.</a:t>
            </a:r>
            <a:endParaRPr lang="en-US"/>
          </a:p>
          <a:p>
            <a:r>
              <a:rPr lang="en-US" sz="2000">
                <a:latin typeface="Corbel"/>
              </a:rPr>
              <a:t>We have used custom and pre-trained classification models to address this problem.</a:t>
            </a:r>
            <a:endParaRPr lang="en-US"/>
          </a:p>
          <a:p>
            <a:pPr marL="285750" indent="-285750">
              <a:spcBef>
                <a:spcPts val="1200"/>
              </a:spcBef>
              <a:spcAft>
                <a:spcPts val="600"/>
              </a:spcAft>
              <a:buFont typeface="Wingdings,Sans-Serif" panose="020B0604020202020204" pitchFamily="34" charset="0"/>
              <a:buChar char="§"/>
            </a:pPr>
            <a:endParaRPr lang="en-US" sz="2000">
              <a:latin typeface="Corbel"/>
            </a:endParaRPr>
          </a:p>
        </p:txBody>
      </p:sp>
    </p:spTree>
    <p:extLst>
      <p:ext uri="{BB962C8B-B14F-4D97-AF65-F5344CB8AC3E}">
        <p14:creationId xmlns:p14="http://schemas.microsoft.com/office/powerpoint/2010/main" val="1117158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7C17DA9-D88B-FCE1-DA73-524FF7E8E84E}"/>
              </a:ext>
            </a:extLst>
          </p:cNvPr>
          <p:cNvSpPr>
            <a:spLocks noGrp="1"/>
          </p:cNvSpPr>
          <p:nvPr>
            <p:ph type="title"/>
          </p:nvPr>
        </p:nvSpPr>
        <p:spPr>
          <a:xfrm>
            <a:off x="1371599" y="294538"/>
            <a:ext cx="9895951" cy="1033669"/>
          </a:xfrm>
        </p:spPr>
        <p:txBody>
          <a:bodyPr>
            <a:normAutofit/>
          </a:bodyPr>
          <a:lstStyle/>
          <a:p>
            <a:r>
              <a:rPr lang="en-US" sz="4000">
                <a:solidFill>
                  <a:srgbClr val="FFFFFF"/>
                </a:solidFill>
                <a:cs typeface="Calibri Light"/>
              </a:rPr>
              <a:t>Datasets</a:t>
            </a:r>
            <a:endParaRPr lang="en-US"/>
          </a:p>
        </p:txBody>
      </p:sp>
      <p:sp>
        <p:nvSpPr>
          <p:cNvPr id="3" name="Content Placeholder 2">
            <a:extLst>
              <a:ext uri="{FF2B5EF4-FFF2-40B4-BE49-F238E27FC236}">
                <a16:creationId xmlns:a16="http://schemas.microsoft.com/office/drawing/2014/main" id="{F989C8CC-9A06-CB6C-F77E-1EBA690E211F}"/>
              </a:ext>
            </a:extLst>
          </p:cNvPr>
          <p:cNvSpPr>
            <a:spLocks noGrp="1"/>
          </p:cNvSpPr>
          <p:nvPr>
            <p:ph idx="1"/>
          </p:nvPr>
        </p:nvSpPr>
        <p:spPr>
          <a:xfrm>
            <a:off x="365759" y="1789877"/>
            <a:ext cx="11268351" cy="4912718"/>
          </a:xfrm>
        </p:spPr>
        <p:txBody>
          <a:bodyPr vert="horz" lIns="91440" tIns="45720" rIns="91440" bIns="45720" rtlCol="0" anchor="ctr">
            <a:normAutofit/>
          </a:bodyPr>
          <a:lstStyle/>
          <a:p>
            <a:pPr marL="457200" indent="-457200">
              <a:buFont typeface="Wingdings"/>
              <a:buChar char="Ø"/>
            </a:pPr>
            <a:r>
              <a:rPr lang="en-US" sz="2400">
                <a:solidFill>
                  <a:srgbClr val="3C4043"/>
                </a:solidFill>
                <a:latin typeface="Corbel"/>
                <a:ea typeface="+mn-lt"/>
                <a:cs typeface="+mn-lt"/>
              </a:rPr>
              <a:t>Kaggle</a:t>
            </a:r>
            <a:r>
              <a:rPr lang="en-US" sz="2400">
                <a:solidFill>
                  <a:srgbClr val="3C4043"/>
                </a:solidFill>
                <a:latin typeface="Corbel"/>
                <a:cs typeface="Calibri"/>
              </a:rPr>
              <a:t> dataset – </a:t>
            </a:r>
            <a:r>
              <a:rPr lang="en-US" sz="2400">
                <a:solidFill>
                  <a:srgbClr val="3C4043"/>
                </a:solidFill>
                <a:latin typeface="Calibri"/>
                <a:cs typeface="Calibri"/>
                <a:hlinkClick r:id="rId2"/>
              </a:rPr>
              <a:t>ArTaxOr</a:t>
            </a:r>
            <a:r>
              <a:rPr lang="en-US" sz="2400">
                <a:solidFill>
                  <a:srgbClr val="3C4043"/>
                </a:solidFill>
                <a:latin typeface="Calibri"/>
                <a:cs typeface="Calibri"/>
              </a:rPr>
              <a:t> – A set of ~16000 annotated images split into 8 taxonomic orders. ~12 GB in size</a:t>
            </a:r>
            <a:endParaRPr lang="en-US" sz="1800">
              <a:solidFill>
                <a:srgbClr val="000000"/>
              </a:solidFill>
              <a:latin typeface="Corbel"/>
              <a:cs typeface="Calibri"/>
            </a:endParaRPr>
          </a:p>
          <a:p>
            <a:pPr marL="457200" indent="-457200">
              <a:buFont typeface="Wingdings"/>
              <a:buChar char="Ø"/>
            </a:pPr>
            <a:r>
              <a:rPr lang="en-US" sz="2400">
                <a:solidFill>
                  <a:srgbClr val="000000"/>
                </a:solidFill>
                <a:ea typeface="+mn-lt"/>
                <a:cs typeface="+mn-lt"/>
              </a:rPr>
              <a:t>Mobile</a:t>
            </a:r>
            <a:r>
              <a:rPr lang="en-US" sz="2400">
                <a:solidFill>
                  <a:srgbClr val="000000"/>
                </a:solidFill>
                <a:latin typeface="Calibri"/>
                <a:cs typeface="Calibri"/>
              </a:rPr>
              <a:t> Corpus – A set of ~14000 unannotated mobile phone images organized in a similar manner to </a:t>
            </a:r>
            <a:r>
              <a:rPr lang="en-US" sz="2400" err="1">
                <a:solidFill>
                  <a:srgbClr val="000000"/>
                </a:solidFill>
                <a:latin typeface="Calibri"/>
                <a:cs typeface="Calibri"/>
              </a:rPr>
              <a:t>ArTaxOR</a:t>
            </a:r>
            <a:r>
              <a:rPr lang="en-US" sz="2400">
                <a:solidFill>
                  <a:srgbClr val="000000"/>
                </a:solidFill>
                <a:latin typeface="Calibri"/>
                <a:cs typeface="Calibri"/>
              </a:rPr>
              <a:t>. ~ 50 GB in size [DL Testing Set]</a:t>
            </a:r>
            <a:endParaRPr lang="en-US">
              <a:cs typeface="Calibri" panose="020F0502020204030204"/>
            </a:endParaRPr>
          </a:p>
          <a:p>
            <a:pPr marL="457200" indent="-457200">
              <a:buFont typeface="Wingdings"/>
              <a:buChar char="Ø"/>
            </a:pPr>
            <a:endParaRPr lang="en-US" sz="2400">
              <a:solidFill>
                <a:srgbClr val="3C4043"/>
              </a:solidFill>
              <a:cs typeface="Calibri"/>
            </a:endParaRPr>
          </a:p>
          <a:p>
            <a:pPr marL="457200" indent="-457200">
              <a:buFont typeface="Wingdings"/>
              <a:buChar char="Ø"/>
            </a:pPr>
            <a:r>
              <a:rPr lang="en-US" sz="2400">
                <a:solidFill>
                  <a:srgbClr val="000000"/>
                </a:solidFill>
                <a:ea typeface="+mn-lt"/>
                <a:cs typeface="+mn-lt"/>
              </a:rPr>
              <a:t>To</a:t>
            </a:r>
            <a:r>
              <a:rPr lang="en-US" sz="2400">
                <a:solidFill>
                  <a:srgbClr val="000000"/>
                </a:solidFill>
                <a:latin typeface="Calibri"/>
                <a:cs typeface="Calibri"/>
              </a:rPr>
              <a:t> determine test accuracy of the trained models, smaller subsets of these images (subset of one or the other dataset [DL Small Set] or a mix of both were used [DL Small </a:t>
            </a:r>
            <a:r>
              <a:rPr lang="en-US" sz="2400" err="1">
                <a:solidFill>
                  <a:srgbClr val="000000"/>
                </a:solidFill>
                <a:latin typeface="Calibri"/>
                <a:cs typeface="Calibri"/>
              </a:rPr>
              <a:t>Artax_Mobl</a:t>
            </a:r>
            <a:r>
              <a:rPr lang="en-US" sz="2400">
                <a:solidFill>
                  <a:srgbClr val="000000"/>
                </a:solidFill>
                <a:latin typeface="Calibri"/>
                <a:cs typeface="Calibri"/>
              </a:rPr>
              <a:t> Mix])</a:t>
            </a:r>
            <a:endParaRPr lang="en-US">
              <a:cs typeface="Calibri" panose="020F0502020204030204"/>
            </a:endParaRPr>
          </a:p>
          <a:p>
            <a:pPr marL="457200" indent="-457200">
              <a:lnSpc>
                <a:spcPct val="100000"/>
              </a:lnSpc>
              <a:spcBef>
                <a:spcPct val="20000"/>
              </a:spcBef>
              <a:spcAft>
                <a:spcPts val="600"/>
              </a:spcAft>
              <a:buFont typeface="Wingdings"/>
              <a:buChar char="Ø"/>
            </a:pPr>
            <a:endParaRPr lang="en-US" sz="1800">
              <a:solidFill>
                <a:srgbClr val="3C4043"/>
              </a:solidFill>
              <a:latin typeface="Corbel"/>
              <a:cs typeface="Calibri"/>
            </a:endParaRPr>
          </a:p>
          <a:p>
            <a:pPr marL="285750" indent="-285750">
              <a:spcBef>
                <a:spcPts val="1200"/>
              </a:spcBef>
              <a:spcAft>
                <a:spcPts val="600"/>
              </a:spcAft>
              <a:buFont typeface="Wingdings"/>
              <a:buChar char="Ø"/>
            </a:pPr>
            <a:endParaRPr lang="en-US" sz="1800">
              <a:latin typeface="Corbel"/>
              <a:cs typeface="Calibri"/>
            </a:endParaRPr>
          </a:p>
        </p:txBody>
      </p:sp>
    </p:spTree>
    <p:extLst>
      <p:ext uri="{BB962C8B-B14F-4D97-AF65-F5344CB8AC3E}">
        <p14:creationId xmlns:p14="http://schemas.microsoft.com/office/powerpoint/2010/main" val="15577329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5" name="Rectangle 54">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Freeform: Shape 62">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5" name="Rectangle 64">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8031D7F-0979-E9D7-CD1A-AB1993A715AA}"/>
              </a:ext>
            </a:extLst>
          </p:cNvPr>
          <p:cNvSpPr>
            <a:spLocks noGrp="1"/>
          </p:cNvSpPr>
          <p:nvPr>
            <p:ph type="title"/>
          </p:nvPr>
        </p:nvSpPr>
        <p:spPr>
          <a:xfrm>
            <a:off x="586478" y="1683756"/>
            <a:ext cx="3115265" cy="2396359"/>
          </a:xfrm>
        </p:spPr>
        <p:txBody>
          <a:bodyPr anchor="b">
            <a:normAutofit/>
          </a:bodyPr>
          <a:lstStyle/>
          <a:p>
            <a:pPr algn="r"/>
            <a:r>
              <a:rPr lang="en-US" sz="4000">
                <a:solidFill>
                  <a:srgbClr val="FFFFFF"/>
                </a:solidFill>
                <a:cs typeface="Calibri Light"/>
              </a:rPr>
              <a:t>Approach</a:t>
            </a:r>
            <a:endParaRPr lang="en-US" sz="4000">
              <a:solidFill>
                <a:srgbClr val="FFFFFF"/>
              </a:solidFill>
            </a:endParaRPr>
          </a:p>
        </p:txBody>
      </p:sp>
      <p:graphicFrame>
        <p:nvGraphicFramePr>
          <p:cNvPr id="9" name="Content Placeholder 2">
            <a:extLst>
              <a:ext uri="{FF2B5EF4-FFF2-40B4-BE49-F238E27FC236}">
                <a16:creationId xmlns:a16="http://schemas.microsoft.com/office/drawing/2014/main" id="{71EB61F8-5F86-6132-7557-8DF8181AAD69}"/>
              </a:ext>
            </a:extLst>
          </p:cNvPr>
          <p:cNvGraphicFramePr>
            <a:graphicFrameLocks noGrp="1"/>
          </p:cNvGraphicFramePr>
          <p:nvPr/>
        </p:nvGraphicFramePr>
        <p:xfrm>
          <a:off x="4905052" y="750440"/>
          <a:ext cx="6666833" cy="54539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185012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9" name="Rectangle 138">
            <a:extLst>
              <a:ext uri="{FF2B5EF4-FFF2-40B4-BE49-F238E27FC236}">
                <a16:creationId xmlns:a16="http://schemas.microsoft.com/office/drawing/2014/main" id="{E2B198BE-F6DF-4465-B329-28C9E71EB9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 y="0"/>
            <a:ext cx="1219201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FF25D39-1D3A-47F4-9A4C-3A4B4BF92330}"/>
              </a:ext>
            </a:extLst>
          </p:cNvPr>
          <p:cNvSpPr>
            <a:spLocks noGrp="1"/>
          </p:cNvSpPr>
          <p:nvPr>
            <p:ph type="title"/>
          </p:nvPr>
        </p:nvSpPr>
        <p:spPr>
          <a:xfrm>
            <a:off x="2812817" y="-60206"/>
            <a:ext cx="6743698" cy="700796"/>
          </a:xfrm>
        </p:spPr>
        <p:txBody>
          <a:bodyPr anchor="b">
            <a:normAutofit/>
          </a:bodyPr>
          <a:lstStyle/>
          <a:p>
            <a:r>
              <a:rPr lang="en-US" sz="4000" b="1" dirty="0">
                <a:cs typeface="Calibri Light"/>
              </a:rPr>
              <a:t>Image Classification</a:t>
            </a:r>
            <a:endParaRPr lang="en-US" sz="4000" b="1" dirty="0"/>
          </a:p>
        </p:txBody>
      </p:sp>
      <p:sp>
        <p:nvSpPr>
          <p:cNvPr id="3" name="Content Placeholder 2">
            <a:extLst>
              <a:ext uri="{FF2B5EF4-FFF2-40B4-BE49-F238E27FC236}">
                <a16:creationId xmlns:a16="http://schemas.microsoft.com/office/drawing/2014/main" id="{5E404200-DC95-3AB1-D05C-B9294F0B6FE8}"/>
              </a:ext>
            </a:extLst>
          </p:cNvPr>
          <p:cNvSpPr>
            <a:spLocks noGrp="1"/>
          </p:cNvSpPr>
          <p:nvPr>
            <p:ph idx="1"/>
          </p:nvPr>
        </p:nvSpPr>
        <p:spPr>
          <a:xfrm>
            <a:off x="978371" y="818888"/>
            <a:ext cx="10008070" cy="5229747"/>
          </a:xfrm>
        </p:spPr>
        <p:txBody>
          <a:bodyPr vert="horz" lIns="91440" tIns="45720" rIns="91440" bIns="45720" rtlCol="0" anchor="t">
            <a:normAutofit/>
          </a:bodyPr>
          <a:lstStyle/>
          <a:p>
            <a:pPr marL="0" indent="0">
              <a:spcBef>
                <a:spcPts val="0"/>
              </a:spcBef>
              <a:spcAft>
                <a:spcPts val="600"/>
              </a:spcAft>
              <a:buNone/>
            </a:pPr>
            <a:endParaRPr lang="en-US" sz="2000">
              <a:latin typeface="Corbel"/>
            </a:endParaRPr>
          </a:p>
          <a:p>
            <a:r>
              <a:rPr lang="en-US" sz="2400">
                <a:solidFill>
                  <a:srgbClr val="000000"/>
                </a:solidFill>
                <a:latin typeface="Calibri"/>
                <a:ea typeface="+mn-lt"/>
                <a:cs typeface="+mn-lt"/>
              </a:rPr>
              <a:t>M</a:t>
            </a:r>
            <a:r>
              <a:rPr lang="en-US" sz="2400">
                <a:solidFill>
                  <a:srgbClr val="000000"/>
                </a:solidFill>
                <a:latin typeface="Corbel"/>
                <a:ea typeface="+mn-lt"/>
                <a:cs typeface="+mn-lt"/>
              </a:rPr>
              <a:t>odels used: </a:t>
            </a:r>
            <a:endParaRPr lang="en-US" sz="2000">
              <a:solidFill>
                <a:srgbClr val="000000"/>
              </a:solidFill>
              <a:latin typeface="Corbel"/>
              <a:ea typeface="+mn-lt"/>
              <a:cs typeface="+mn-lt"/>
            </a:endParaRPr>
          </a:p>
          <a:p>
            <a:pPr marL="457200" lvl="1" indent="0">
              <a:buNone/>
            </a:pPr>
            <a:r>
              <a:rPr lang="en-US" sz="1800">
                <a:solidFill>
                  <a:srgbClr val="000000"/>
                </a:solidFill>
                <a:latin typeface="Wingdings"/>
                <a:ea typeface="+mn-lt"/>
                <a:cs typeface="+mn-lt"/>
                <a:sym typeface="Wingdings"/>
              </a:rPr>
              <a:t>Ø</a:t>
            </a:r>
            <a:r>
              <a:rPr lang="en-US" sz="1800">
                <a:solidFill>
                  <a:srgbClr val="000000"/>
                </a:solidFill>
                <a:latin typeface="Corbel"/>
                <a:ea typeface="+mn-lt"/>
                <a:cs typeface="+mn-lt"/>
              </a:rPr>
              <a:t>InceptionV3 base model and custom features</a:t>
            </a:r>
            <a:endParaRPr lang="en-US" sz="1800">
              <a:cs typeface="Calibri" panose="020F0502020204030204"/>
            </a:endParaRPr>
          </a:p>
          <a:p>
            <a:pPr marL="457200" lvl="1" indent="0">
              <a:buNone/>
            </a:pPr>
            <a:r>
              <a:rPr lang="en-US" sz="1800" err="1">
                <a:solidFill>
                  <a:srgbClr val="000000"/>
                </a:solidFill>
                <a:latin typeface="Wingdings"/>
                <a:ea typeface="+mn-lt"/>
                <a:cs typeface="+mn-lt"/>
                <a:sym typeface="Wingdings"/>
              </a:rPr>
              <a:t>Ø</a:t>
            </a:r>
            <a:r>
              <a:rPr lang="en-US" sz="1800" err="1">
                <a:solidFill>
                  <a:srgbClr val="000000"/>
                </a:solidFill>
                <a:latin typeface="Corbel"/>
                <a:ea typeface="+mn-lt"/>
                <a:cs typeface="+mn-lt"/>
              </a:rPr>
              <a:t>DenseNet</a:t>
            </a:r>
            <a:r>
              <a:rPr lang="en-US" sz="1800">
                <a:solidFill>
                  <a:srgbClr val="000000"/>
                </a:solidFill>
                <a:latin typeface="Corbel"/>
                <a:ea typeface="+mn-lt"/>
                <a:cs typeface="+mn-lt"/>
              </a:rPr>
              <a:t> </a:t>
            </a:r>
            <a:endParaRPr lang="en-US" sz="1800">
              <a:cs typeface="Calibri" panose="020F0502020204030204"/>
            </a:endParaRPr>
          </a:p>
          <a:p>
            <a:pPr marL="457200" lvl="1" indent="0">
              <a:buNone/>
            </a:pPr>
            <a:r>
              <a:rPr lang="en-US" sz="1800" err="1">
                <a:solidFill>
                  <a:srgbClr val="000000"/>
                </a:solidFill>
                <a:latin typeface="Wingdings"/>
                <a:ea typeface="+mn-lt"/>
                <a:cs typeface="+mn-lt"/>
                <a:sym typeface="Wingdings"/>
              </a:rPr>
              <a:t>Ø</a:t>
            </a:r>
            <a:r>
              <a:rPr lang="en-US" sz="1800" err="1">
                <a:solidFill>
                  <a:srgbClr val="000000"/>
                </a:solidFill>
                <a:latin typeface="Corbel"/>
                <a:ea typeface="+mn-lt"/>
                <a:cs typeface="+mn-lt"/>
              </a:rPr>
              <a:t>Resnet</a:t>
            </a:r>
            <a:endParaRPr lang="en-US" sz="1800">
              <a:cs typeface="Calibri" panose="020F0502020204030204"/>
            </a:endParaRPr>
          </a:p>
          <a:p>
            <a:pPr marL="457200" lvl="1" indent="0">
              <a:buNone/>
            </a:pPr>
            <a:r>
              <a:rPr lang="en-US" sz="1800" err="1">
                <a:solidFill>
                  <a:srgbClr val="000000"/>
                </a:solidFill>
                <a:latin typeface="Wingdings"/>
                <a:ea typeface="+mn-lt"/>
                <a:cs typeface="+mn-lt"/>
                <a:sym typeface="Wingdings"/>
              </a:rPr>
              <a:t>Ø</a:t>
            </a:r>
            <a:r>
              <a:rPr lang="en-US" sz="1800" err="1">
                <a:solidFill>
                  <a:srgbClr val="000000"/>
                </a:solidFill>
                <a:latin typeface="Corbel"/>
                <a:ea typeface="+mn-lt"/>
                <a:cs typeface="+mn-lt"/>
              </a:rPr>
              <a:t>Custom</a:t>
            </a:r>
            <a:r>
              <a:rPr lang="en-US" sz="1800">
                <a:solidFill>
                  <a:srgbClr val="000000"/>
                </a:solidFill>
                <a:latin typeface="Corbel"/>
                <a:ea typeface="+mn-lt"/>
                <a:cs typeface="+mn-lt"/>
              </a:rPr>
              <a:t> CNN Models</a:t>
            </a:r>
            <a:endParaRPr lang="en-US" sz="1800">
              <a:cs typeface="Calibri" panose="020F0502020204030204"/>
            </a:endParaRPr>
          </a:p>
          <a:p>
            <a:pPr marL="457200" lvl="1" indent="0">
              <a:buNone/>
            </a:pPr>
            <a:r>
              <a:rPr lang="en-US" sz="1800">
                <a:latin typeface="Wingdings"/>
                <a:sym typeface="Wingdings"/>
              </a:rPr>
              <a:t>Ø</a:t>
            </a:r>
            <a:r>
              <a:rPr lang="en-US" sz="1800">
                <a:latin typeface="Corbel"/>
              </a:rPr>
              <a:t> MobilenetV2</a:t>
            </a:r>
            <a:endParaRPr lang="en-US" sz="1800">
              <a:cs typeface="Calibri" panose="020F0502020204030204"/>
            </a:endParaRPr>
          </a:p>
          <a:p>
            <a:pPr marL="457200" lvl="1" indent="0">
              <a:buNone/>
            </a:pPr>
            <a:endParaRPr lang="en-US" sz="1800">
              <a:solidFill>
                <a:srgbClr val="000000"/>
              </a:solidFill>
              <a:latin typeface="Corbel"/>
              <a:ea typeface="+mn-lt"/>
              <a:cs typeface="+mn-lt"/>
            </a:endParaRPr>
          </a:p>
          <a:p>
            <a:r>
              <a:rPr lang="en-US" sz="2400">
                <a:solidFill>
                  <a:srgbClr val="000000"/>
                </a:solidFill>
                <a:latin typeface="Corbel"/>
                <a:ea typeface="+mn-lt"/>
                <a:cs typeface="+mn-lt"/>
              </a:rPr>
              <a:t>Weights – </a:t>
            </a:r>
            <a:r>
              <a:rPr lang="en-US" sz="2400" err="1">
                <a:solidFill>
                  <a:srgbClr val="000000"/>
                </a:solidFill>
                <a:latin typeface="Corbel"/>
                <a:ea typeface="+mn-lt"/>
                <a:cs typeface="+mn-lt"/>
              </a:rPr>
              <a:t>Imagenet</a:t>
            </a:r>
            <a:r>
              <a:rPr lang="en-US" sz="2400">
                <a:solidFill>
                  <a:srgbClr val="000000"/>
                </a:solidFill>
                <a:latin typeface="Corbel"/>
                <a:ea typeface="+mn-lt"/>
                <a:cs typeface="+mn-lt"/>
              </a:rPr>
              <a:t> for Transfer learning models</a:t>
            </a:r>
            <a:endParaRPr lang="en-US" sz="2400"/>
          </a:p>
          <a:p>
            <a:pPr marL="0" indent="0">
              <a:buNone/>
            </a:pPr>
            <a:endParaRPr lang="en-US" sz="2400">
              <a:solidFill>
                <a:srgbClr val="000000"/>
              </a:solidFill>
              <a:latin typeface="Corbel"/>
              <a:ea typeface="+mn-lt"/>
              <a:cs typeface="+mn-lt"/>
            </a:endParaRPr>
          </a:p>
          <a:p>
            <a:r>
              <a:rPr lang="en-US" sz="2400">
                <a:solidFill>
                  <a:srgbClr val="000000"/>
                </a:solidFill>
                <a:latin typeface="Corbel"/>
                <a:ea typeface="+mn-lt"/>
                <a:cs typeface="+mn-lt"/>
              </a:rPr>
              <a:t>As far as possible, models were trained on either </a:t>
            </a:r>
            <a:r>
              <a:rPr lang="en-US" sz="2400" err="1">
                <a:solidFill>
                  <a:srgbClr val="000000"/>
                </a:solidFill>
                <a:latin typeface="Corbel"/>
                <a:ea typeface="+mn-lt"/>
                <a:cs typeface="+mn-lt"/>
              </a:rPr>
              <a:t>ArTaxOr</a:t>
            </a:r>
            <a:r>
              <a:rPr lang="en-US" sz="2400">
                <a:solidFill>
                  <a:srgbClr val="000000"/>
                </a:solidFill>
                <a:latin typeface="Corbel"/>
                <a:ea typeface="+mn-lt"/>
                <a:cs typeface="+mn-lt"/>
              </a:rPr>
              <a:t> or the Mobile Corpus as tested on the other along with other smaller datasets.</a:t>
            </a:r>
            <a:endParaRPr lang="en-US" sz="2400"/>
          </a:p>
          <a:p>
            <a:pPr marL="285750" indent="-285750">
              <a:spcBef>
                <a:spcPts val="0"/>
              </a:spcBef>
              <a:spcAft>
                <a:spcPts val="600"/>
              </a:spcAft>
              <a:buFont typeface="Arial,Sans-Serif" panose="020B0604020202020204" pitchFamily="34" charset="0"/>
            </a:pPr>
            <a:endParaRPr lang="en-US" sz="2000">
              <a:solidFill>
                <a:srgbClr val="000000"/>
              </a:solidFill>
              <a:latin typeface="Corbel"/>
              <a:cs typeface="Calibri"/>
            </a:endParaRPr>
          </a:p>
          <a:p>
            <a:endParaRPr lang="en-US" sz="2000">
              <a:cs typeface="Calibri"/>
            </a:endParaRPr>
          </a:p>
        </p:txBody>
      </p:sp>
      <p:sp>
        <p:nvSpPr>
          <p:cNvPr id="140" name="Rectangle 139">
            <a:extLst>
              <a:ext uri="{FF2B5EF4-FFF2-40B4-BE49-F238E27FC236}">
                <a16:creationId xmlns:a16="http://schemas.microsoft.com/office/drawing/2014/main" id="{5A65989E-BBD5-44D7-AA86-7AFD5D46BB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6400799"/>
            <a:ext cx="12192000" cy="456773"/>
          </a:xfrm>
          <a:prstGeom prst="rect">
            <a:avLst/>
          </a:prstGeom>
          <a:gradFill>
            <a:gsLst>
              <a:gs pos="0">
                <a:schemeClr val="accent1"/>
              </a:gs>
              <a:gs pos="100000">
                <a:srgbClr val="000000"/>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Rectangle 141">
            <a:extLst>
              <a:ext uri="{FF2B5EF4-FFF2-40B4-BE49-F238E27FC236}">
                <a16:creationId xmlns:a16="http://schemas.microsoft.com/office/drawing/2014/main" id="{231A2881-D8D7-4A7D-ACA3-E9F849F853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4038600" y="6400799"/>
            <a:ext cx="8153398" cy="456772"/>
          </a:xfrm>
          <a:prstGeom prst="rect">
            <a:avLst/>
          </a:prstGeom>
          <a:gradFill>
            <a:gsLst>
              <a:gs pos="0">
                <a:srgbClr val="000000">
                  <a:alpha val="63000"/>
                </a:srgbClr>
              </a:gs>
              <a:gs pos="100000">
                <a:schemeClr val="accent1">
                  <a:alpha val="61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023010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B77E09-E93D-EA84-492A-8068C475A432}"/>
              </a:ext>
            </a:extLst>
          </p:cNvPr>
          <p:cNvSpPr>
            <a:spLocks noGrp="1"/>
          </p:cNvSpPr>
          <p:nvPr>
            <p:ph type="title"/>
          </p:nvPr>
        </p:nvSpPr>
        <p:spPr>
          <a:xfrm>
            <a:off x="766638" y="0"/>
            <a:ext cx="10515599" cy="437957"/>
          </a:xfrm>
        </p:spPr>
        <p:txBody>
          <a:bodyPr>
            <a:noAutofit/>
          </a:bodyPr>
          <a:lstStyle/>
          <a:p>
            <a:pPr algn="ctr"/>
            <a:r>
              <a:rPr lang="en-US" sz="2400" b="1" dirty="0"/>
              <a:t>Image Size Distribution Analysis</a:t>
            </a:r>
          </a:p>
        </p:txBody>
      </p:sp>
      <p:grpSp>
        <p:nvGrpSpPr>
          <p:cNvPr id="15" name="Group 14">
            <a:extLst>
              <a:ext uri="{FF2B5EF4-FFF2-40B4-BE49-F238E27FC236}">
                <a16:creationId xmlns:a16="http://schemas.microsoft.com/office/drawing/2014/main" id="{478A0E4C-87DD-665D-92D9-8D56D2A80DFC}"/>
              </a:ext>
            </a:extLst>
          </p:cNvPr>
          <p:cNvGrpSpPr/>
          <p:nvPr/>
        </p:nvGrpSpPr>
        <p:grpSpPr>
          <a:xfrm>
            <a:off x="563476" y="494914"/>
            <a:ext cx="10659788" cy="5895661"/>
            <a:chOff x="185820" y="458827"/>
            <a:chExt cx="11915129" cy="5895661"/>
          </a:xfrm>
        </p:grpSpPr>
        <p:pic>
          <p:nvPicPr>
            <p:cNvPr id="5" name="Picture 4" descr="A graph with blue squares&#10;&#10;Description automatically generated">
              <a:extLst>
                <a:ext uri="{FF2B5EF4-FFF2-40B4-BE49-F238E27FC236}">
                  <a16:creationId xmlns:a16="http://schemas.microsoft.com/office/drawing/2014/main" id="{DFB22722-BBD6-55E1-16D0-6477A93557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4134" y="898498"/>
              <a:ext cx="4822664" cy="2743197"/>
            </a:xfrm>
            <a:prstGeom prst="rect">
              <a:avLst/>
            </a:prstGeom>
          </p:spPr>
        </p:pic>
        <p:pic>
          <p:nvPicPr>
            <p:cNvPr id="7" name="Picture 6" descr="A group of colored arrows&#10;&#10;Description automatically generated with medium confidence">
              <a:extLst>
                <a:ext uri="{FF2B5EF4-FFF2-40B4-BE49-F238E27FC236}">
                  <a16:creationId xmlns:a16="http://schemas.microsoft.com/office/drawing/2014/main" id="{943DD83C-1A64-578F-3784-878F96D7F9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5820" y="3729888"/>
              <a:ext cx="5130033" cy="2624600"/>
            </a:xfrm>
            <a:prstGeom prst="rect">
              <a:avLst/>
            </a:prstGeom>
          </p:spPr>
        </p:pic>
        <p:pic>
          <p:nvPicPr>
            <p:cNvPr id="9" name="Picture 8" descr="A graph with a bar&#10;&#10;Description automatically generated">
              <a:extLst>
                <a:ext uri="{FF2B5EF4-FFF2-40B4-BE49-F238E27FC236}">
                  <a16:creationId xmlns:a16="http://schemas.microsoft.com/office/drawing/2014/main" id="{7736DEE9-07BA-00C2-74A1-5FE40A35BA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21862" y="898498"/>
              <a:ext cx="5048503" cy="2743198"/>
            </a:xfrm>
            <a:prstGeom prst="rect">
              <a:avLst/>
            </a:prstGeom>
          </p:spPr>
        </p:pic>
        <p:pic>
          <p:nvPicPr>
            <p:cNvPr id="11" name="Picture 10" descr="A diagram of different colors&#10;&#10;Description automatically generated with medium confidence">
              <a:extLst>
                <a:ext uri="{FF2B5EF4-FFF2-40B4-BE49-F238E27FC236}">
                  <a16:creationId xmlns:a16="http://schemas.microsoft.com/office/drawing/2014/main" id="{82B748A7-126F-B513-589E-5B3A8909F2A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70916" y="3572487"/>
              <a:ext cx="5130033" cy="2669285"/>
            </a:xfrm>
            <a:prstGeom prst="rect">
              <a:avLst/>
            </a:prstGeom>
          </p:spPr>
        </p:pic>
        <p:sp>
          <p:nvSpPr>
            <p:cNvPr id="12" name="Content Placeholder 2">
              <a:extLst>
                <a:ext uri="{FF2B5EF4-FFF2-40B4-BE49-F238E27FC236}">
                  <a16:creationId xmlns:a16="http://schemas.microsoft.com/office/drawing/2014/main" id="{BE117C8A-0980-0D9D-F25B-ADC55E9A56E9}"/>
                </a:ext>
              </a:extLst>
            </p:cNvPr>
            <p:cNvSpPr txBox="1">
              <a:spLocks/>
            </p:cNvSpPr>
            <p:nvPr/>
          </p:nvSpPr>
          <p:spPr>
            <a:xfrm>
              <a:off x="1723443" y="458827"/>
              <a:ext cx="2395395" cy="513583"/>
            </a:xfrm>
            <a:prstGeom prst="rect">
              <a:avLst/>
            </a:prstGeom>
          </p:spPr>
          <p:txBody>
            <a:bodyPr vert="horz" lIns="91440" tIns="45720" rIns="91440" bIns="45720" rtlCol="0" anchor="ctr">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600" b="1" dirty="0">
                  <a:cs typeface="Calibri"/>
                </a:rPr>
                <a:t>Mobile Corpus</a:t>
              </a:r>
            </a:p>
          </p:txBody>
        </p:sp>
        <p:sp>
          <p:nvSpPr>
            <p:cNvPr id="14" name="Content Placeholder 2">
              <a:extLst>
                <a:ext uri="{FF2B5EF4-FFF2-40B4-BE49-F238E27FC236}">
                  <a16:creationId xmlns:a16="http://schemas.microsoft.com/office/drawing/2014/main" id="{0EE53884-7006-585A-3F30-8127F1281EEA}"/>
                </a:ext>
              </a:extLst>
            </p:cNvPr>
            <p:cNvSpPr txBox="1">
              <a:spLocks/>
            </p:cNvSpPr>
            <p:nvPr/>
          </p:nvSpPr>
          <p:spPr>
            <a:xfrm>
              <a:off x="8775117" y="461408"/>
              <a:ext cx="2395394" cy="513583"/>
            </a:xfrm>
            <a:prstGeom prst="rect">
              <a:avLst/>
            </a:prstGeom>
          </p:spPr>
          <p:txBody>
            <a:bodyPr vert="horz" lIns="91440" tIns="45720" rIns="91440" bIns="45720" rtlCol="0" anchor="ctr">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600" b="1" dirty="0" err="1">
                  <a:cs typeface="Calibri"/>
                </a:rPr>
                <a:t>ArTaxOr</a:t>
              </a:r>
              <a:endParaRPr lang="en-US" sz="1600" b="1" dirty="0">
                <a:cs typeface="Calibri"/>
              </a:endParaRPr>
            </a:p>
          </p:txBody>
        </p:sp>
      </p:grpSp>
    </p:spTree>
    <p:extLst>
      <p:ext uri="{BB962C8B-B14F-4D97-AF65-F5344CB8AC3E}">
        <p14:creationId xmlns:p14="http://schemas.microsoft.com/office/powerpoint/2010/main" val="34530198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031D7F-0979-E9D7-CD1A-AB1993A715AA}"/>
              </a:ext>
            </a:extLst>
          </p:cNvPr>
          <p:cNvSpPr>
            <a:spLocks noGrp="1"/>
          </p:cNvSpPr>
          <p:nvPr>
            <p:ph type="title"/>
          </p:nvPr>
        </p:nvSpPr>
        <p:spPr>
          <a:xfrm>
            <a:off x="586478" y="1683756"/>
            <a:ext cx="3115265" cy="2396359"/>
          </a:xfrm>
        </p:spPr>
        <p:txBody>
          <a:bodyPr anchor="b">
            <a:normAutofit/>
          </a:bodyPr>
          <a:lstStyle/>
          <a:p>
            <a:pPr algn="r"/>
            <a:r>
              <a:rPr lang="en-US" sz="4000">
                <a:solidFill>
                  <a:srgbClr val="FFFFFF"/>
                </a:solidFill>
                <a:cs typeface="Calibri Light"/>
              </a:rPr>
              <a:t>Approach</a:t>
            </a:r>
            <a:endParaRPr lang="en-US" sz="4000">
              <a:solidFill>
                <a:srgbClr val="FFFFFF"/>
              </a:solidFill>
            </a:endParaRPr>
          </a:p>
        </p:txBody>
      </p:sp>
      <p:sp>
        <p:nvSpPr>
          <p:cNvPr id="3" name="Content Placeholder 2">
            <a:extLst>
              <a:ext uri="{FF2B5EF4-FFF2-40B4-BE49-F238E27FC236}">
                <a16:creationId xmlns:a16="http://schemas.microsoft.com/office/drawing/2014/main" id="{458CA1D8-7DB0-C1C9-6820-8B22EE836421}"/>
              </a:ext>
            </a:extLst>
          </p:cNvPr>
          <p:cNvSpPr txBox="1">
            <a:spLocks/>
          </p:cNvSpPr>
          <p:nvPr/>
        </p:nvSpPr>
        <p:spPr>
          <a:xfrm>
            <a:off x="3247517" y="2498090"/>
            <a:ext cx="5696966" cy="1861819"/>
          </a:xfrm>
          <a:prstGeom prst="rect">
            <a:avLst/>
          </a:prstGeom>
        </p:spPr>
        <p:txBody>
          <a:bodyPr vert="horz" lIns="91440" tIns="45720" rIns="91440" bIns="45720" rtlCol="0" anchor="ctr">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4000" b="1" dirty="0">
                <a:cs typeface="Calibri"/>
              </a:rPr>
              <a:t>MODEL ARCHITECTURES</a:t>
            </a:r>
          </a:p>
        </p:txBody>
      </p:sp>
    </p:spTree>
    <p:extLst>
      <p:ext uri="{BB962C8B-B14F-4D97-AF65-F5344CB8AC3E}">
        <p14:creationId xmlns:p14="http://schemas.microsoft.com/office/powerpoint/2010/main" val="2589572230"/>
      </p:ext>
    </p:extLst>
  </p:cSld>
  <p:clrMapOvr>
    <a:overrideClrMapping bg1="lt1" tx1="dk1" bg2="lt2" tx2="dk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D6CCDE56-A588-DF93-4426-B742CC5581AA}"/>
              </a:ext>
            </a:extLst>
          </p:cNvPr>
          <p:cNvSpPr txBox="1">
            <a:spLocks/>
          </p:cNvSpPr>
          <p:nvPr/>
        </p:nvSpPr>
        <p:spPr>
          <a:xfrm>
            <a:off x="327160" y="394003"/>
            <a:ext cx="2395395" cy="513583"/>
          </a:xfrm>
          <a:prstGeom prst="rect">
            <a:avLst/>
          </a:prstGeom>
        </p:spPr>
        <p:txBody>
          <a:bodyPr vert="horz" lIns="91440" tIns="45720" rIns="91440" bIns="45720" rtlCol="0" anchor="ctr">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000" b="1" dirty="0">
                <a:cs typeface="Calibri"/>
              </a:rPr>
              <a:t>Custom CNN 1</a:t>
            </a:r>
          </a:p>
        </p:txBody>
      </p:sp>
      <p:sp>
        <p:nvSpPr>
          <p:cNvPr id="11" name="Content Placeholder 2">
            <a:extLst>
              <a:ext uri="{FF2B5EF4-FFF2-40B4-BE49-F238E27FC236}">
                <a16:creationId xmlns:a16="http://schemas.microsoft.com/office/drawing/2014/main" id="{874D079A-EBEC-AC74-5D12-1BD0D932A318}"/>
              </a:ext>
            </a:extLst>
          </p:cNvPr>
          <p:cNvSpPr txBox="1">
            <a:spLocks/>
          </p:cNvSpPr>
          <p:nvPr/>
        </p:nvSpPr>
        <p:spPr>
          <a:xfrm>
            <a:off x="6703378" y="308236"/>
            <a:ext cx="2395395" cy="513583"/>
          </a:xfrm>
          <a:prstGeom prst="rect">
            <a:avLst/>
          </a:prstGeom>
        </p:spPr>
        <p:txBody>
          <a:bodyPr vert="horz" lIns="91440" tIns="45720" rIns="91440" bIns="45720" rtlCol="0" anchor="ctr">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000" b="1" dirty="0">
                <a:cs typeface="Calibri"/>
              </a:rPr>
              <a:t>Custom CNN 2</a:t>
            </a:r>
          </a:p>
        </p:txBody>
      </p:sp>
      <p:pic>
        <p:nvPicPr>
          <p:cNvPr id="4" name="Picture 3">
            <a:extLst>
              <a:ext uri="{FF2B5EF4-FFF2-40B4-BE49-F238E27FC236}">
                <a16:creationId xmlns:a16="http://schemas.microsoft.com/office/drawing/2014/main" id="{CCF610AA-88AE-1DBD-7146-F8FE916580EA}"/>
              </a:ext>
            </a:extLst>
          </p:cNvPr>
          <p:cNvPicPr>
            <a:picLocks noChangeAspect="1"/>
          </p:cNvPicPr>
          <p:nvPr/>
        </p:nvPicPr>
        <p:blipFill>
          <a:blip r:embed="rId2"/>
          <a:stretch>
            <a:fillRect/>
          </a:stretch>
        </p:blipFill>
        <p:spPr>
          <a:xfrm>
            <a:off x="505587" y="821819"/>
            <a:ext cx="4941902" cy="2004234"/>
          </a:xfrm>
          <a:prstGeom prst="rect">
            <a:avLst/>
          </a:prstGeom>
        </p:spPr>
      </p:pic>
      <p:pic>
        <p:nvPicPr>
          <p:cNvPr id="7" name="Picture 6">
            <a:extLst>
              <a:ext uri="{FF2B5EF4-FFF2-40B4-BE49-F238E27FC236}">
                <a16:creationId xmlns:a16="http://schemas.microsoft.com/office/drawing/2014/main" id="{56366B9F-6192-E915-AB5C-19EACA8BF630}"/>
              </a:ext>
            </a:extLst>
          </p:cNvPr>
          <p:cNvPicPr>
            <a:picLocks noChangeAspect="1"/>
          </p:cNvPicPr>
          <p:nvPr/>
        </p:nvPicPr>
        <p:blipFill>
          <a:blip r:embed="rId3"/>
          <a:stretch>
            <a:fillRect/>
          </a:stretch>
        </p:blipFill>
        <p:spPr>
          <a:xfrm>
            <a:off x="441698" y="2991286"/>
            <a:ext cx="4523613" cy="3215919"/>
          </a:xfrm>
          <a:prstGeom prst="rect">
            <a:avLst/>
          </a:prstGeom>
        </p:spPr>
      </p:pic>
      <p:pic>
        <p:nvPicPr>
          <p:cNvPr id="10" name="Picture 9">
            <a:extLst>
              <a:ext uri="{FF2B5EF4-FFF2-40B4-BE49-F238E27FC236}">
                <a16:creationId xmlns:a16="http://schemas.microsoft.com/office/drawing/2014/main" id="{DF1F0181-C530-A729-3DAC-F7376FF856B6}"/>
              </a:ext>
            </a:extLst>
          </p:cNvPr>
          <p:cNvPicPr>
            <a:picLocks noChangeAspect="1"/>
          </p:cNvPicPr>
          <p:nvPr/>
        </p:nvPicPr>
        <p:blipFill>
          <a:blip r:embed="rId4"/>
          <a:stretch>
            <a:fillRect/>
          </a:stretch>
        </p:blipFill>
        <p:spPr>
          <a:xfrm>
            <a:off x="6096000" y="775149"/>
            <a:ext cx="5768840" cy="2532255"/>
          </a:xfrm>
          <a:prstGeom prst="rect">
            <a:avLst/>
          </a:prstGeom>
        </p:spPr>
      </p:pic>
      <p:pic>
        <p:nvPicPr>
          <p:cNvPr id="16" name="Picture 15">
            <a:extLst>
              <a:ext uri="{FF2B5EF4-FFF2-40B4-BE49-F238E27FC236}">
                <a16:creationId xmlns:a16="http://schemas.microsoft.com/office/drawing/2014/main" id="{C6556F70-C1F7-8D3D-27FA-58B41A96DA24}"/>
              </a:ext>
            </a:extLst>
          </p:cNvPr>
          <p:cNvPicPr>
            <a:picLocks noChangeAspect="1"/>
          </p:cNvPicPr>
          <p:nvPr/>
        </p:nvPicPr>
        <p:blipFill>
          <a:blip r:embed="rId5"/>
          <a:stretch>
            <a:fillRect/>
          </a:stretch>
        </p:blipFill>
        <p:spPr>
          <a:xfrm>
            <a:off x="6252114" y="3425968"/>
            <a:ext cx="4312124" cy="3128114"/>
          </a:xfrm>
          <a:prstGeom prst="rect">
            <a:avLst/>
          </a:prstGeom>
        </p:spPr>
      </p:pic>
    </p:spTree>
    <p:extLst>
      <p:ext uri="{BB962C8B-B14F-4D97-AF65-F5344CB8AC3E}">
        <p14:creationId xmlns:p14="http://schemas.microsoft.com/office/powerpoint/2010/main" val="2192525433"/>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1759</TotalTime>
  <Words>830</Words>
  <Application>Microsoft Office PowerPoint</Application>
  <PresentationFormat>Widescreen</PresentationFormat>
  <Paragraphs>188</Paragraphs>
  <Slides>26</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26</vt:i4>
      </vt:variant>
    </vt:vector>
  </HeadingPairs>
  <TitlesOfParts>
    <vt:vector size="36" baseType="lpstr">
      <vt:lpstr>Arial</vt:lpstr>
      <vt:lpstr>Arial,Sans-Serif</vt:lpstr>
      <vt:lpstr>Calibri</vt:lpstr>
      <vt:lpstr>Calibri Light</vt:lpstr>
      <vt:lpstr>Consolas</vt:lpstr>
      <vt:lpstr>Corbel</vt:lpstr>
      <vt:lpstr>Roboto</vt:lpstr>
      <vt:lpstr>Wingdings</vt:lpstr>
      <vt:lpstr>Wingdings,Sans-Serif</vt:lpstr>
      <vt:lpstr>office theme</vt:lpstr>
      <vt:lpstr>INSECTS IMAGE CLASSIFICATION  AND DETECTION</vt:lpstr>
      <vt:lpstr>AGENDA</vt:lpstr>
      <vt:lpstr>INTRODUCTION</vt:lpstr>
      <vt:lpstr>Datasets</vt:lpstr>
      <vt:lpstr>Approach</vt:lpstr>
      <vt:lpstr>Image Classification</vt:lpstr>
      <vt:lpstr>Image Size Distribution Analysis</vt:lpstr>
      <vt:lpstr>Approach</vt:lpstr>
      <vt:lpstr>PowerPoint Presentation</vt:lpstr>
      <vt:lpstr>PowerPoint Presentation</vt:lpstr>
      <vt:lpstr>PowerPoint Presentation</vt:lpstr>
      <vt:lpstr>PowerPoint Presentation</vt:lpstr>
      <vt:lpstr>PowerPoint Presentation</vt:lpstr>
      <vt:lpstr>PowerPoint Presentation</vt:lpstr>
      <vt:lpstr>Models and Results -  Trained with Mobile Corpus </vt:lpstr>
      <vt:lpstr>Models and Results -  Trained with ArTaxOR </vt:lpstr>
      <vt:lpstr>Object Detection</vt:lpstr>
      <vt:lpstr>General Approach</vt:lpstr>
      <vt:lpstr>YOLOV8 Model</vt:lpstr>
      <vt:lpstr>Results</vt:lpstr>
      <vt:lpstr>PowerPoint Presentation</vt:lpstr>
      <vt:lpstr>PowerPoint Presentation</vt:lpstr>
      <vt:lpstr>PowerPoint Presentation</vt:lpstr>
      <vt:lpstr>Summary </vt:lpstr>
      <vt:lpstr>THANK YOU</vt:lpstr>
      <vt:lpstr>References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Koshy, Nicole Rachel</cp:lastModifiedBy>
  <cp:revision>44</cp:revision>
  <dcterms:created xsi:type="dcterms:W3CDTF">2023-12-06T22:51:15Z</dcterms:created>
  <dcterms:modified xsi:type="dcterms:W3CDTF">2024-04-01T02:15:29Z</dcterms:modified>
</cp:coreProperties>
</file>